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8" r:id="rId4"/>
  </p:sldMasterIdLst>
  <p:notesMasterIdLst>
    <p:notesMasterId r:id="rId23"/>
  </p:notesMasterIdLst>
  <p:handoutMasterIdLst>
    <p:handoutMasterId r:id="rId24"/>
  </p:handoutMasterIdLst>
  <p:sldIdLst>
    <p:sldId id="271" r:id="rId5"/>
    <p:sldId id="272" r:id="rId6"/>
    <p:sldId id="282" r:id="rId7"/>
    <p:sldId id="273" r:id="rId8"/>
    <p:sldId id="275" r:id="rId9"/>
    <p:sldId id="276" r:id="rId10"/>
    <p:sldId id="277" r:id="rId11"/>
    <p:sldId id="278" r:id="rId12"/>
    <p:sldId id="279" r:id="rId13"/>
    <p:sldId id="280" r:id="rId14"/>
    <p:sldId id="281" r:id="rId15"/>
    <p:sldId id="263" r:id="rId16"/>
    <p:sldId id="274" r:id="rId17"/>
    <p:sldId id="264" r:id="rId18"/>
    <p:sldId id="265" r:id="rId19"/>
    <p:sldId id="266" r:id="rId20"/>
    <p:sldId id="267" r:id="rId21"/>
    <p:sldId id="268" r:id="rId22"/>
  </p:sldIdLst>
  <p:sldSz cx="9144000" cy="6858000" type="screen4x3"/>
  <p:notesSz cx="6858000" cy="92964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00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94660" autoAdjust="0"/>
  </p:normalViewPr>
  <p:slideViewPr>
    <p:cSldViewPr snapToGrid="0">
      <p:cViewPr varScale="1">
        <p:scale>
          <a:sx n="84" d="100"/>
          <a:sy n="84" d="100"/>
        </p:scale>
        <p:origin x="7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 Id="rId9"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e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47.emf"/><Relationship Id="rId7" Type="http://schemas.openxmlformats.org/officeDocument/2006/relationships/image" Target="../media/image56.wmf"/><Relationship Id="rId2" Type="http://schemas.openxmlformats.org/officeDocument/2006/relationships/image" Target="../media/image52.emf"/><Relationship Id="rId1" Type="http://schemas.openxmlformats.org/officeDocument/2006/relationships/image" Target="../media/image51.wmf"/><Relationship Id="rId6" Type="http://schemas.openxmlformats.org/officeDocument/2006/relationships/image" Target="../media/image55.wmf"/><Relationship Id="rId11" Type="http://schemas.openxmlformats.org/officeDocument/2006/relationships/image" Target="../media/image60.wmf"/><Relationship Id="rId5" Type="http://schemas.openxmlformats.org/officeDocument/2006/relationships/image" Target="../media/image54.wmf"/><Relationship Id="rId10" Type="http://schemas.openxmlformats.org/officeDocument/2006/relationships/image" Target="../media/image59.wmf"/><Relationship Id="rId4" Type="http://schemas.openxmlformats.org/officeDocument/2006/relationships/image" Target="../media/image53.wmf"/><Relationship Id="rId9"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emf"/><Relationship Id="rId5" Type="http://schemas.openxmlformats.org/officeDocument/2006/relationships/image" Target="../media/image65.wmf"/><Relationship Id="rId4"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wmf"/><Relationship Id="rId7" Type="http://schemas.openxmlformats.org/officeDocument/2006/relationships/image" Target="../media/image74.wmf"/><Relationship Id="rId12" Type="http://schemas.openxmlformats.org/officeDocument/2006/relationships/image" Target="../media/image79.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11" Type="http://schemas.openxmlformats.org/officeDocument/2006/relationships/image" Target="../media/image78.wmf"/><Relationship Id="rId5" Type="http://schemas.openxmlformats.org/officeDocument/2006/relationships/image" Target="../media/image72.wmf"/><Relationship Id="rId10" Type="http://schemas.openxmlformats.org/officeDocument/2006/relationships/image" Target="../media/image77.emf"/><Relationship Id="rId4" Type="http://schemas.openxmlformats.org/officeDocument/2006/relationships/image" Target="../media/image71.wmf"/><Relationship Id="rId9"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en-US"/>
          </a:p>
        </p:txBody>
      </p:sp>
      <p:sp>
        <p:nvSpPr>
          <p:cNvPr id="29699"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29700"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p>
        </p:txBody>
      </p:sp>
      <p:sp>
        <p:nvSpPr>
          <p:cNvPr id="29701"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DBB00F46-2BD0-46AC-80E6-ABA19914A26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en-US"/>
          </a:p>
        </p:txBody>
      </p:sp>
      <p:sp>
        <p:nvSpPr>
          <p:cNvPr id="12291"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p>
        </p:txBody>
      </p:sp>
      <p:sp>
        <p:nvSpPr>
          <p:cNvPr id="12295"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5AFA3E56-3AD5-4692-8A91-EA0A388B579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7DEFB-2D5F-4FFD-946E-BCB1CF982A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27333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7DEFB-2D5F-4FFD-946E-BCB1CF982AB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7987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smtClean="0"/>
          </a:p>
          <a:p>
            <a:r>
              <a:rPr lang="en-US" smtClean="0"/>
              <a:t>i and j are the indexes of the pixels and k is the index of </a:t>
            </a:r>
          </a:p>
        </p:txBody>
      </p:sp>
      <p:sp>
        <p:nvSpPr>
          <p:cNvPr id="50180"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3BC1EC-48A2-4F29-9DFB-E1063DF3E44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smtClean="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4296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74C48DE-D99C-498C-A76F-5C9AE2CE1BA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6940254-7979-42EF-90A5-D5C3A043CE2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3773090C-DA30-491A-954D-957870A9E2E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B3228ECD-FDAE-4760-B656-1A32E9AD4C9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pic>
        <p:nvPicPr>
          <p:cNvPr id="7" name="Picture 6" descr="brochureBackground"/>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b="38739"/>
          <a:stretch>
            <a:fillRect/>
          </a:stretch>
        </p:blipFill>
        <p:spPr bwMode="auto">
          <a:xfrm>
            <a:off x="0" y="0"/>
            <a:ext cx="91440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23813"/>
            <a:ext cx="9144000"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651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9384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4168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6001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108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005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9590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6C1506A2-6BFD-484E-9515-2E94DB60EA64}"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462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3708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0367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2C04BB-768E-401C-9EE2-502F817EC2A6}" type="datetimeFigureOut">
              <a:rPr lang="en-US" smtClean="0">
                <a:solidFill>
                  <a:prstClr val="black">
                    <a:tint val="75000"/>
                  </a:prstClr>
                </a:solidFill>
              </a:rPr>
              <a:pPr/>
              <a:t>8/26/2021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495471-0CDA-4807-8296-0005BE17A18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2876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B26D6FE1-9EA4-4253-9D41-5A1BC68953CF}" type="slidenum">
              <a:rPr lang="en-US"/>
              <a:pPr>
                <a:defRPr/>
              </a:pPr>
              <a:t>‹#›</a:t>
            </a:fld>
            <a:endParaRPr lang="en-US"/>
          </a:p>
        </p:txBody>
      </p:sp>
    </p:spTree>
    <p:extLst>
      <p:ext uri="{BB962C8B-B14F-4D97-AF65-F5344CB8AC3E}">
        <p14:creationId xmlns:p14="http://schemas.microsoft.com/office/powerpoint/2010/main" val="2981312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9A3E3D13-9A60-4D54-B5E8-F0FD3AF46AFA}" type="slidenum">
              <a:rPr lang="en-US"/>
              <a:pPr>
                <a:defRPr/>
              </a:pPr>
              <a:t>‹#›</a:t>
            </a:fld>
            <a:endParaRPr lang="en-US"/>
          </a:p>
        </p:txBody>
      </p:sp>
    </p:spTree>
    <p:extLst>
      <p:ext uri="{BB962C8B-B14F-4D97-AF65-F5344CB8AC3E}">
        <p14:creationId xmlns:p14="http://schemas.microsoft.com/office/powerpoint/2010/main" val="35266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9E9B208-5578-4305-8B1F-C6A13086C744}" type="slidenum">
              <a:rPr lang="en-US"/>
              <a:pPr>
                <a:defRPr/>
              </a:pPr>
              <a:t>‹#›</a:t>
            </a:fld>
            <a:endParaRPr lang="en-US"/>
          </a:p>
        </p:txBody>
      </p:sp>
    </p:spTree>
    <p:extLst>
      <p:ext uri="{BB962C8B-B14F-4D97-AF65-F5344CB8AC3E}">
        <p14:creationId xmlns:p14="http://schemas.microsoft.com/office/powerpoint/2010/main" val="5992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EBC6FBEE-7183-4E02-B5E9-C568DD16E65D}" type="slidenum">
              <a:rPr lang="en-US"/>
              <a:pPr>
                <a:defRPr/>
              </a:pPr>
              <a:t>‹#›</a:t>
            </a:fld>
            <a:endParaRPr lang="en-US"/>
          </a:p>
        </p:txBody>
      </p:sp>
    </p:spTree>
    <p:extLst>
      <p:ext uri="{BB962C8B-B14F-4D97-AF65-F5344CB8AC3E}">
        <p14:creationId xmlns:p14="http://schemas.microsoft.com/office/powerpoint/2010/main" val="1004812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DD8F4624-A0DA-474E-A24A-D19A2C6262E3}" type="slidenum">
              <a:rPr lang="en-US"/>
              <a:pPr>
                <a:defRPr/>
              </a:pPr>
              <a:t>‹#›</a:t>
            </a:fld>
            <a:endParaRPr lang="en-US"/>
          </a:p>
        </p:txBody>
      </p:sp>
    </p:spTree>
    <p:extLst>
      <p:ext uri="{BB962C8B-B14F-4D97-AF65-F5344CB8AC3E}">
        <p14:creationId xmlns:p14="http://schemas.microsoft.com/office/powerpoint/2010/main" val="166850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DBDDB581-0B9D-4A6D-8AD7-46E7811B3341}" type="slidenum">
              <a:rPr lang="en-US"/>
              <a:pPr>
                <a:defRPr/>
              </a:pPr>
              <a:t>‹#›</a:t>
            </a:fld>
            <a:endParaRPr lang="en-US"/>
          </a:p>
        </p:txBody>
      </p:sp>
    </p:spTree>
    <p:extLst>
      <p:ext uri="{BB962C8B-B14F-4D97-AF65-F5344CB8AC3E}">
        <p14:creationId xmlns:p14="http://schemas.microsoft.com/office/powerpoint/2010/main" val="222245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7B1CECD-4B2E-4CCB-81B0-57EF6F9BFDAD}"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1941E590-2454-4EFF-9529-B624D27EF1FE}" type="slidenum">
              <a:rPr lang="en-US"/>
              <a:pPr>
                <a:defRPr/>
              </a:pPr>
              <a:t>‹#›</a:t>
            </a:fld>
            <a:endParaRPr lang="en-US"/>
          </a:p>
        </p:txBody>
      </p:sp>
    </p:spTree>
    <p:extLst>
      <p:ext uri="{BB962C8B-B14F-4D97-AF65-F5344CB8AC3E}">
        <p14:creationId xmlns:p14="http://schemas.microsoft.com/office/powerpoint/2010/main" val="3485805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6AC5853-1B6E-4C6C-9A63-CB995205DE2F}" type="slidenum">
              <a:rPr lang="en-US"/>
              <a:pPr>
                <a:defRPr/>
              </a:pPr>
              <a:t>‹#›</a:t>
            </a:fld>
            <a:endParaRPr lang="en-US"/>
          </a:p>
        </p:txBody>
      </p:sp>
    </p:spTree>
    <p:extLst>
      <p:ext uri="{BB962C8B-B14F-4D97-AF65-F5344CB8AC3E}">
        <p14:creationId xmlns:p14="http://schemas.microsoft.com/office/powerpoint/2010/main" val="1386592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FA74BFFE-6A8F-46F4-B49F-CC46BB713C57}" type="slidenum">
              <a:rPr lang="en-US"/>
              <a:pPr>
                <a:defRPr/>
              </a:pPr>
              <a:t>‹#›</a:t>
            </a:fld>
            <a:endParaRPr lang="en-US"/>
          </a:p>
        </p:txBody>
      </p:sp>
    </p:spTree>
    <p:extLst>
      <p:ext uri="{BB962C8B-B14F-4D97-AF65-F5344CB8AC3E}">
        <p14:creationId xmlns:p14="http://schemas.microsoft.com/office/powerpoint/2010/main" val="1607898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71E71CE-09BE-4B66-B24B-E082C8953C21}" type="slidenum">
              <a:rPr lang="en-US"/>
              <a:pPr>
                <a:defRPr/>
              </a:pPr>
              <a:t>‹#›</a:t>
            </a:fld>
            <a:endParaRPr lang="en-US"/>
          </a:p>
        </p:txBody>
      </p:sp>
    </p:spTree>
    <p:extLst>
      <p:ext uri="{BB962C8B-B14F-4D97-AF65-F5344CB8AC3E}">
        <p14:creationId xmlns:p14="http://schemas.microsoft.com/office/powerpoint/2010/main" val="1982471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7A5F65D-0298-4F46-99AF-46BEBB911C5A}" type="slidenum">
              <a:rPr lang="en-US"/>
              <a:pPr>
                <a:defRPr/>
              </a:pPr>
              <a:t>‹#›</a:t>
            </a:fld>
            <a:endParaRPr lang="en-US"/>
          </a:p>
        </p:txBody>
      </p:sp>
    </p:spTree>
    <p:extLst>
      <p:ext uri="{BB962C8B-B14F-4D97-AF65-F5344CB8AC3E}">
        <p14:creationId xmlns:p14="http://schemas.microsoft.com/office/powerpoint/2010/main" val="1426786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CF90DDC5-0668-4F99-99C6-6C33D85962F7}" type="slidenum">
              <a:rPr lang="en-US"/>
              <a:pPr>
                <a:defRPr/>
              </a:pPr>
              <a:t>‹#›</a:t>
            </a:fld>
            <a:endParaRPr lang="en-US"/>
          </a:p>
        </p:txBody>
      </p:sp>
    </p:spTree>
    <p:extLst>
      <p:ext uri="{BB962C8B-B14F-4D97-AF65-F5344CB8AC3E}">
        <p14:creationId xmlns:p14="http://schemas.microsoft.com/office/powerpoint/2010/main" val="3005151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84C3F5E-28A7-4AF0-8B74-245390D66339}" type="slidenum">
              <a:rPr lang="en-US"/>
              <a:pPr>
                <a:defRPr/>
              </a:pPr>
              <a:t>‹#›</a:t>
            </a:fld>
            <a:endParaRPr lang="en-US"/>
          </a:p>
        </p:txBody>
      </p:sp>
    </p:spTree>
    <p:extLst>
      <p:ext uri="{BB962C8B-B14F-4D97-AF65-F5344CB8AC3E}">
        <p14:creationId xmlns:p14="http://schemas.microsoft.com/office/powerpoint/2010/main" val="3570193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4336A63C-2DF8-4776-849C-23DA03C7D407}" type="slidenum">
              <a:rPr lang="en-US"/>
              <a:pPr>
                <a:defRPr/>
              </a:pPr>
              <a:t>‹#›</a:t>
            </a:fld>
            <a:endParaRPr lang="en-US"/>
          </a:p>
        </p:txBody>
      </p:sp>
    </p:spTree>
    <p:extLst>
      <p:ext uri="{BB962C8B-B14F-4D97-AF65-F5344CB8AC3E}">
        <p14:creationId xmlns:p14="http://schemas.microsoft.com/office/powerpoint/2010/main" val="1243037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3096B57F-258C-479D-BEA2-BF52FC4E19AE}" type="slidenum">
              <a:rPr lang="en-US"/>
              <a:pPr>
                <a:defRPr/>
              </a:pPr>
              <a:t>‹#›</a:t>
            </a:fld>
            <a:endParaRPr lang="en-US"/>
          </a:p>
        </p:txBody>
      </p:sp>
    </p:spTree>
    <p:extLst>
      <p:ext uri="{BB962C8B-B14F-4D97-AF65-F5344CB8AC3E}">
        <p14:creationId xmlns:p14="http://schemas.microsoft.com/office/powerpoint/2010/main" val="106907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FB310498-892F-4320-8C56-9F0EC7CE9F23}" type="slidenum">
              <a:rPr lang="en-US"/>
              <a:pPr>
                <a:defRPr/>
              </a:pPr>
              <a:t>‹#›</a:t>
            </a:fld>
            <a:endParaRPr lang="en-US"/>
          </a:p>
        </p:txBody>
      </p:sp>
    </p:spTree>
    <p:extLst>
      <p:ext uri="{BB962C8B-B14F-4D97-AF65-F5344CB8AC3E}">
        <p14:creationId xmlns:p14="http://schemas.microsoft.com/office/powerpoint/2010/main" val="23957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29C8BE4A-8AA2-41F0-8F11-06E1182EA7F6}"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286EF098-FD7C-4941-9AC5-080EB90CE6E6}" type="slidenum">
              <a:rPr lang="en-US"/>
              <a:pPr>
                <a:defRPr/>
              </a:pPr>
              <a:t>‹#›</a:t>
            </a:fld>
            <a:endParaRPr lang="en-US"/>
          </a:p>
        </p:txBody>
      </p:sp>
    </p:spTree>
    <p:extLst>
      <p:ext uri="{BB962C8B-B14F-4D97-AF65-F5344CB8AC3E}">
        <p14:creationId xmlns:p14="http://schemas.microsoft.com/office/powerpoint/2010/main" val="33820674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E8906F8A-2B20-4844-BBCB-BB9104619358}" type="slidenum">
              <a:rPr lang="en-US"/>
              <a:pPr>
                <a:defRPr/>
              </a:pPr>
              <a:t>‹#›</a:t>
            </a:fld>
            <a:endParaRPr lang="en-US"/>
          </a:p>
        </p:txBody>
      </p:sp>
    </p:spTree>
    <p:extLst>
      <p:ext uri="{BB962C8B-B14F-4D97-AF65-F5344CB8AC3E}">
        <p14:creationId xmlns:p14="http://schemas.microsoft.com/office/powerpoint/2010/main" val="6379705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37BE8E0C-4261-4757-B7D3-1A5768C11ACF}" type="slidenum">
              <a:rPr lang="en-US"/>
              <a:pPr>
                <a:defRPr/>
              </a:pPr>
              <a:t>‹#›</a:t>
            </a:fld>
            <a:endParaRPr lang="en-US"/>
          </a:p>
        </p:txBody>
      </p:sp>
    </p:spTree>
    <p:extLst>
      <p:ext uri="{BB962C8B-B14F-4D97-AF65-F5344CB8AC3E}">
        <p14:creationId xmlns:p14="http://schemas.microsoft.com/office/powerpoint/2010/main" val="1133866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FBF04A4B-F2C0-4707-9D7F-E32CDA75DE30}" type="slidenum">
              <a:rPr lang="en-US"/>
              <a:pPr>
                <a:defRPr/>
              </a:pPr>
              <a:t>‹#›</a:t>
            </a:fld>
            <a:endParaRPr lang="en-US"/>
          </a:p>
        </p:txBody>
      </p:sp>
    </p:spTree>
    <p:extLst>
      <p:ext uri="{BB962C8B-B14F-4D97-AF65-F5344CB8AC3E}">
        <p14:creationId xmlns:p14="http://schemas.microsoft.com/office/powerpoint/2010/main" val="20889981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E9747F-79E7-4DD1-A4DD-7BD93C51F938}" type="slidenum">
              <a:rPr lang="en-US"/>
              <a:pPr>
                <a:defRPr/>
              </a:pPr>
              <a:t>‹#›</a:t>
            </a:fld>
            <a:endParaRPr lang="en-US"/>
          </a:p>
        </p:txBody>
      </p:sp>
    </p:spTree>
    <p:extLst>
      <p:ext uri="{BB962C8B-B14F-4D97-AF65-F5344CB8AC3E}">
        <p14:creationId xmlns:p14="http://schemas.microsoft.com/office/powerpoint/2010/main" val="7465290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DA2ACA1-A36F-48F9-BD55-C8A956BF0E1C}" type="slidenum">
              <a:rPr lang="en-US"/>
              <a:pPr>
                <a:defRPr/>
              </a:pPr>
              <a:t>‹#›</a:t>
            </a:fld>
            <a:endParaRPr lang="en-US"/>
          </a:p>
        </p:txBody>
      </p:sp>
    </p:spTree>
    <p:extLst>
      <p:ext uri="{BB962C8B-B14F-4D97-AF65-F5344CB8AC3E}">
        <p14:creationId xmlns:p14="http://schemas.microsoft.com/office/powerpoint/2010/main" val="2311449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BCD0D95E-E23A-49FE-B53B-72DAC710EAE6}" type="slidenum">
              <a:rPr lang="en-US"/>
              <a:pPr>
                <a:defRPr/>
              </a:pPr>
              <a:t>‹#›</a:t>
            </a:fld>
            <a:endParaRPr lang="en-US"/>
          </a:p>
        </p:txBody>
      </p:sp>
    </p:spTree>
    <p:extLst>
      <p:ext uri="{BB962C8B-B14F-4D97-AF65-F5344CB8AC3E}">
        <p14:creationId xmlns:p14="http://schemas.microsoft.com/office/powerpoint/2010/main" val="25370930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4AFC4A6B-9150-49EF-851C-EDA9454F2EAC}" type="slidenum">
              <a:rPr lang="en-US"/>
              <a:pPr>
                <a:defRPr/>
              </a:pPr>
              <a:t>‹#›</a:t>
            </a:fld>
            <a:endParaRPr lang="en-US"/>
          </a:p>
        </p:txBody>
      </p:sp>
    </p:spTree>
    <p:extLst>
      <p:ext uri="{BB962C8B-B14F-4D97-AF65-F5344CB8AC3E}">
        <p14:creationId xmlns:p14="http://schemas.microsoft.com/office/powerpoint/2010/main" val="51589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A8397E21-7137-4FA6-A16C-7AE20233481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AEC29A28-96DA-47B6-95BE-FED7E2FF628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00BCFED8-42A3-49FE-B4EE-63E96EF6F3A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0B076A05-2F5C-44EE-BD25-7CF1F762908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E214099-7845-4644-A934-D1B24B28640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21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solidFill>
                  <a:srgbClr val="000000"/>
                </a:solidFill>
              </a:defRPr>
            </a:lvl1pPr>
          </a:lstStyle>
          <a:p>
            <a:pPr>
              <a:defRPr/>
            </a:pPr>
            <a:endParaRPr lang="en-US"/>
          </a:p>
        </p:txBody>
      </p:sp>
      <p:sp>
        <p:nvSpPr>
          <p:cNvPr id="1321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rgbClr val="000000"/>
                </a:solidFill>
              </a:defRPr>
            </a:lvl1pPr>
          </a:lstStyle>
          <a:p>
            <a:pPr>
              <a:defRPr/>
            </a:pPr>
            <a:fld id="{1FC8475E-1600-4F2D-AF88-1D41605B6754}" type="slidenum">
              <a:rPr lang="en-US"/>
              <a:pPr>
                <a:defRPr/>
              </a:pPr>
              <a:t>‹#›</a:t>
            </a:fld>
            <a:endParaRPr lang="en-US"/>
          </a:p>
        </p:txBody>
      </p:sp>
      <p:pic>
        <p:nvPicPr>
          <p:cNvPr id="2053" name="Picture 14" descr="brochureBackground"/>
          <p:cNvPicPr>
            <a:picLocks noChangeAspect="1" noChangeArrowheads="1"/>
          </p:cNvPicPr>
          <p:nvPr userDrawn="1"/>
        </p:nvPicPr>
        <p:blipFill>
          <a:blip r:embed="rId14" cstate="print"/>
          <a:srcRect b="38739"/>
          <a:stretch>
            <a:fillRect/>
          </a:stretch>
        </p:blipFill>
        <p:spPr bwMode="auto">
          <a:xfrm>
            <a:off x="0" y="0"/>
            <a:ext cx="9144000" cy="6907213"/>
          </a:xfrm>
          <a:prstGeom prst="rect">
            <a:avLst/>
          </a:prstGeom>
          <a:noFill/>
          <a:ln w="9525">
            <a:noFill/>
            <a:miter lim="800000"/>
            <a:headEnd/>
            <a:tailEnd/>
          </a:ln>
        </p:spPr>
      </p:pic>
      <p:sp>
        <p:nvSpPr>
          <p:cNvPr id="132111" name="Rectangle 15"/>
          <p:cNvSpPr>
            <a:spLocks noChangeArrowheads="1"/>
          </p:cNvSpPr>
          <p:nvPr userDrawn="1"/>
        </p:nvSpPr>
        <p:spPr bwMode="auto">
          <a:xfrm>
            <a:off x="373063" y="125413"/>
            <a:ext cx="4860925" cy="863600"/>
          </a:xfrm>
          <a:prstGeom prst="rect">
            <a:avLst/>
          </a:prstGeom>
          <a:solidFill>
            <a:srgbClr val="EDE4DB"/>
          </a:solidFill>
          <a:ln w="19050" algn="ctr">
            <a:solidFill>
              <a:srgbClr val="700000"/>
            </a:solidFill>
            <a:miter lim="800000"/>
            <a:headEnd/>
            <a:tailEnd/>
          </a:ln>
          <a:effectLst/>
        </p:spPr>
        <p:txBody>
          <a:bodyPr wrap="none" anchor="ctr"/>
          <a:lstStyle/>
          <a:p>
            <a:pPr>
              <a:spcBef>
                <a:spcPct val="50000"/>
              </a:spcBef>
              <a:defRPr/>
            </a:pPr>
            <a:endParaRPr lang="en-US" sz="1800" b="1">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0" fontAlgn="base" hangingPunct="0">
        <a:spcBef>
          <a:spcPct val="0"/>
        </a:spcBef>
        <a:spcAft>
          <a:spcPct val="0"/>
        </a:spcAft>
        <a:defRPr sz="2800">
          <a:solidFill>
            <a:srgbClr val="000066"/>
          </a:solidFill>
          <a:latin typeface="+mj-lt"/>
          <a:ea typeface="+mj-ea"/>
          <a:cs typeface="+mj-cs"/>
        </a:defRPr>
      </a:lvl1pPr>
      <a:lvl2pPr algn="ctr" rtl="0" eaLnBrk="0" fontAlgn="base" hangingPunct="0">
        <a:spcBef>
          <a:spcPct val="0"/>
        </a:spcBef>
        <a:spcAft>
          <a:spcPct val="0"/>
        </a:spcAft>
        <a:defRPr sz="2800">
          <a:solidFill>
            <a:srgbClr val="000066"/>
          </a:solidFill>
          <a:latin typeface="Times New Roman" pitchFamily="18" charset="0"/>
        </a:defRPr>
      </a:lvl2pPr>
      <a:lvl3pPr algn="ctr" rtl="0" eaLnBrk="0" fontAlgn="base" hangingPunct="0">
        <a:spcBef>
          <a:spcPct val="0"/>
        </a:spcBef>
        <a:spcAft>
          <a:spcPct val="0"/>
        </a:spcAft>
        <a:defRPr sz="2800">
          <a:solidFill>
            <a:srgbClr val="000066"/>
          </a:solidFill>
          <a:latin typeface="Times New Roman" pitchFamily="18" charset="0"/>
        </a:defRPr>
      </a:lvl3pPr>
      <a:lvl4pPr algn="ctr" rtl="0" eaLnBrk="0" fontAlgn="base" hangingPunct="0">
        <a:spcBef>
          <a:spcPct val="0"/>
        </a:spcBef>
        <a:spcAft>
          <a:spcPct val="0"/>
        </a:spcAft>
        <a:defRPr sz="2800">
          <a:solidFill>
            <a:srgbClr val="000066"/>
          </a:solidFill>
          <a:latin typeface="Times New Roman" pitchFamily="18" charset="0"/>
        </a:defRPr>
      </a:lvl4pPr>
      <a:lvl5pPr algn="ctr" rtl="0" eaLnBrk="0" fontAlgn="base" hangingPunct="0">
        <a:spcBef>
          <a:spcPct val="0"/>
        </a:spcBef>
        <a:spcAft>
          <a:spcPct val="0"/>
        </a:spcAft>
        <a:defRPr sz="2800">
          <a:solidFill>
            <a:srgbClr val="000066"/>
          </a:solidFill>
          <a:latin typeface="Times New Roman" pitchFamily="18" charset="0"/>
        </a:defRPr>
      </a:lvl5pPr>
      <a:lvl6pPr marL="457200" algn="ctr" rtl="0" fontAlgn="base">
        <a:spcBef>
          <a:spcPct val="0"/>
        </a:spcBef>
        <a:spcAft>
          <a:spcPct val="0"/>
        </a:spcAft>
        <a:defRPr sz="2800">
          <a:solidFill>
            <a:srgbClr val="000066"/>
          </a:solidFill>
          <a:latin typeface="Times New Roman" pitchFamily="18" charset="0"/>
        </a:defRPr>
      </a:lvl6pPr>
      <a:lvl7pPr marL="914400" algn="ctr" rtl="0" fontAlgn="base">
        <a:spcBef>
          <a:spcPct val="0"/>
        </a:spcBef>
        <a:spcAft>
          <a:spcPct val="0"/>
        </a:spcAft>
        <a:defRPr sz="2800">
          <a:solidFill>
            <a:srgbClr val="000066"/>
          </a:solidFill>
          <a:latin typeface="Times New Roman" pitchFamily="18" charset="0"/>
        </a:defRPr>
      </a:lvl7pPr>
      <a:lvl8pPr marL="1371600" algn="ctr" rtl="0" fontAlgn="base">
        <a:spcBef>
          <a:spcPct val="0"/>
        </a:spcBef>
        <a:spcAft>
          <a:spcPct val="0"/>
        </a:spcAft>
        <a:defRPr sz="2800">
          <a:solidFill>
            <a:srgbClr val="000066"/>
          </a:solidFill>
          <a:latin typeface="Times New Roman" pitchFamily="18" charset="0"/>
        </a:defRPr>
      </a:lvl8pPr>
      <a:lvl9pPr marL="1828800" algn="ctr" rtl="0" fontAlgn="base">
        <a:spcBef>
          <a:spcPct val="0"/>
        </a:spcBef>
        <a:spcAft>
          <a:spcPct val="0"/>
        </a:spcAft>
        <a:defRPr sz="2800">
          <a:solidFill>
            <a:srgbClr val="000066"/>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D72C04BB-768E-401C-9EE2-502F817EC2A6}" type="datetimeFigureOut">
              <a:rPr lang="en-US" b="0" smtClean="0">
                <a:solidFill>
                  <a:prstClr val="black">
                    <a:tint val="75000"/>
                  </a:prstClr>
                </a:solidFill>
                <a:latin typeface="Calibri"/>
              </a:rPr>
              <a:pPr fontAlgn="auto">
                <a:spcBef>
                  <a:spcPts val="0"/>
                </a:spcBef>
                <a:spcAft>
                  <a:spcPts val="0"/>
                </a:spcAft>
              </a:pPr>
              <a:t>8/26/2021</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A2495471-0CDA-4807-8296-0005BE17A183}"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322673574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21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solidFill>
                  <a:srgbClr val="000000"/>
                </a:solidFill>
              </a:defRPr>
            </a:lvl1pPr>
          </a:lstStyle>
          <a:p>
            <a:pPr>
              <a:defRPr/>
            </a:pPr>
            <a:endParaRPr lang="en-US"/>
          </a:p>
        </p:txBody>
      </p:sp>
      <p:sp>
        <p:nvSpPr>
          <p:cNvPr id="1321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rgbClr val="000000"/>
                </a:solidFill>
              </a:defRPr>
            </a:lvl1pPr>
          </a:lstStyle>
          <a:p>
            <a:pPr>
              <a:defRPr/>
            </a:pPr>
            <a:fld id="{AB238829-9458-47E9-BF1E-F57E7FAD3435}" type="slidenum">
              <a:rPr lang="en-US"/>
              <a:pPr>
                <a:defRPr/>
              </a:pPr>
              <a:t>‹#›</a:t>
            </a:fld>
            <a:endParaRPr lang="en-US"/>
          </a:p>
        </p:txBody>
      </p:sp>
      <p:pic>
        <p:nvPicPr>
          <p:cNvPr id="9221" name="Picture 14" descr="brochureBackground"/>
          <p:cNvPicPr>
            <a:picLocks noChangeAspect="1" noChangeArrowheads="1"/>
          </p:cNvPicPr>
          <p:nvPr userDrawn="1"/>
        </p:nvPicPr>
        <p:blipFill>
          <a:blip r:embed="rId14" cstate="print"/>
          <a:srcRect b="38739"/>
          <a:stretch>
            <a:fillRect/>
          </a:stretch>
        </p:blipFill>
        <p:spPr bwMode="auto">
          <a:xfrm>
            <a:off x="0" y="0"/>
            <a:ext cx="9144000" cy="6907213"/>
          </a:xfrm>
          <a:prstGeom prst="rect">
            <a:avLst/>
          </a:prstGeom>
          <a:noFill/>
          <a:ln w="9525">
            <a:noFill/>
            <a:miter lim="800000"/>
            <a:headEnd/>
            <a:tailEnd/>
          </a:ln>
        </p:spPr>
      </p:pic>
      <p:sp>
        <p:nvSpPr>
          <p:cNvPr id="132111" name="Rectangle 15"/>
          <p:cNvSpPr>
            <a:spLocks noChangeArrowheads="1"/>
          </p:cNvSpPr>
          <p:nvPr userDrawn="1"/>
        </p:nvSpPr>
        <p:spPr bwMode="auto">
          <a:xfrm>
            <a:off x="373063" y="125413"/>
            <a:ext cx="4860925" cy="863600"/>
          </a:xfrm>
          <a:prstGeom prst="rect">
            <a:avLst/>
          </a:prstGeom>
          <a:solidFill>
            <a:srgbClr val="EDE4DB"/>
          </a:solidFill>
          <a:ln w="19050" algn="ctr">
            <a:solidFill>
              <a:srgbClr val="700000"/>
            </a:solidFill>
            <a:miter lim="800000"/>
            <a:headEnd/>
            <a:tailEnd/>
          </a:ln>
          <a:effectLst/>
        </p:spPr>
        <p:txBody>
          <a:bodyPr wrap="none" anchor="ctr"/>
          <a:lstStyle/>
          <a:p>
            <a:pPr>
              <a:defRPr/>
            </a:pPr>
            <a:endParaRPr lang="en-US">
              <a:solidFill>
                <a:srgbClr val="000000"/>
              </a:solidFill>
            </a:endParaRPr>
          </a:p>
        </p:txBody>
      </p:sp>
    </p:spTree>
    <p:extLst>
      <p:ext uri="{BB962C8B-B14F-4D97-AF65-F5344CB8AC3E}">
        <p14:creationId xmlns:p14="http://schemas.microsoft.com/office/powerpoint/2010/main" val="314724826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ctr" rtl="0" eaLnBrk="0" fontAlgn="base" hangingPunct="0">
        <a:spcBef>
          <a:spcPct val="0"/>
        </a:spcBef>
        <a:spcAft>
          <a:spcPct val="0"/>
        </a:spcAft>
        <a:defRPr sz="2800">
          <a:solidFill>
            <a:srgbClr val="000066"/>
          </a:solidFill>
          <a:latin typeface="+mj-lt"/>
          <a:ea typeface="+mj-ea"/>
          <a:cs typeface="+mj-cs"/>
        </a:defRPr>
      </a:lvl1pPr>
      <a:lvl2pPr algn="ctr" rtl="0" eaLnBrk="0" fontAlgn="base" hangingPunct="0">
        <a:spcBef>
          <a:spcPct val="0"/>
        </a:spcBef>
        <a:spcAft>
          <a:spcPct val="0"/>
        </a:spcAft>
        <a:defRPr sz="2800">
          <a:solidFill>
            <a:srgbClr val="000066"/>
          </a:solidFill>
          <a:latin typeface="Times New Roman" pitchFamily="18" charset="0"/>
        </a:defRPr>
      </a:lvl2pPr>
      <a:lvl3pPr algn="ctr" rtl="0" eaLnBrk="0" fontAlgn="base" hangingPunct="0">
        <a:spcBef>
          <a:spcPct val="0"/>
        </a:spcBef>
        <a:spcAft>
          <a:spcPct val="0"/>
        </a:spcAft>
        <a:defRPr sz="2800">
          <a:solidFill>
            <a:srgbClr val="000066"/>
          </a:solidFill>
          <a:latin typeface="Times New Roman" pitchFamily="18" charset="0"/>
        </a:defRPr>
      </a:lvl3pPr>
      <a:lvl4pPr algn="ctr" rtl="0" eaLnBrk="0" fontAlgn="base" hangingPunct="0">
        <a:spcBef>
          <a:spcPct val="0"/>
        </a:spcBef>
        <a:spcAft>
          <a:spcPct val="0"/>
        </a:spcAft>
        <a:defRPr sz="2800">
          <a:solidFill>
            <a:srgbClr val="000066"/>
          </a:solidFill>
          <a:latin typeface="Times New Roman" pitchFamily="18" charset="0"/>
        </a:defRPr>
      </a:lvl4pPr>
      <a:lvl5pPr algn="ctr" rtl="0" eaLnBrk="0" fontAlgn="base" hangingPunct="0">
        <a:spcBef>
          <a:spcPct val="0"/>
        </a:spcBef>
        <a:spcAft>
          <a:spcPct val="0"/>
        </a:spcAft>
        <a:defRPr sz="2800">
          <a:solidFill>
            <a:srgbClr val="000066"/>
          </a:solidFill>
          <a:latin typeface="Times New Roman" pitchFamily="18" charset="0"/>
        </a:defRPr>
      </a:lvl5pPr>
      <a:lvl6pPr marL="457200" algn="ctr" rtl="0" fontAlgn="base">
        <a:spcBef>
          <a:spcPct val="0"/>
        </a:spcBef>
        <a:spcAft>
          <a:spcPct val="0"/>
        </a:spcAft>
        <a:defRPr sz="2800">
          <a:solidFill>
            <a:srgbClr val="000066"/>
          </a:solidFill>
          <a:latin typeface="Times New Roman" pitchFamily="18" charset="0"/>
        </a:defRPr>
      </a:lvl6pPr>
      <a:lvl7pPr marL="914400" algn="ctr" rtl="0" fontAlgn="base">
        <a:spcBef>
          <a:spcPct val="0"/>
        </a:spcBef>
        <a:spcAft>
          <a:spcPct val="0"/>
        </a:spcAft>
        <a:defRPr sz="2800">
          <a:solidFill>
            <a:srgbClr val="000066"/>
          </a:solidFill>
          <a:latin typeface="Times New Roman" pitchFamily="18" charset="0"/>
        </a:defRPr>
      </a:lvl7pPr>
      <a:lvl8pPr marL="1371600" algn="ctr" rtl="0" fontAlgn="base">
        <a:spcBef>
          <a:spcPct val="0"/>
        </a:spcBef>
        <a:spcAft>
          <a:spcPct val="0"/>
        </a:spcAft>
        <a:defRPr sz="2800">
          <a:solidFill>
            <a:srgbClr val="000066"/>
          </a:solidFill>
          <a:latin typeface="Times New Roman" pitchFamily="18" charset="0"/>
        </a:defRPr>
      </a:lvl8pPr>
      <a:lvl9pPr marL="1828800" algn="ctr" rtl="0" fontAlgn="base">
        <a:spcBef>
          <a:spcPct val="0"/>
        </a:spcBef>
        <a:spcAft>
          <a:spcPct val="0"/>
        </a:spcAft>
        <a:defRPr sz="2800">
          <a:solidFill>
            <a:srgbClr val="000066"/>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21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solidFill>
                  <a:srgbClr val="000000"/>
                </a:solidFill>
              </a:defRPr>
            </a:lvl1pPr>
          </a:lstStyle>
          <a:p>
            <a:pPr>
              <a:defRPr/>
            </a:pPr>
            <a:endParaRPr lang="en-US"/>
          </a:p>
        </p:txBody>
      </p:sp>
      <p:sp>
        <p:nvSpPr>
          <p:cNvPr id="1321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rgbClr val="000000"/>
                </a:solidFill>
              </a:defRPr>
            </a:lvl1pPr>
          </a:lstStyle>
          <a:p>
            <a:pPr>
              <a:defRPr/>
            </a:pPr>
            <a:fld id="{C0575A7A-CF3C-465F-AC88-6EDAE71B8DCD}" type="slidenum">
              <a:rPr lang="en-US"/>
              <a:pPr>
                <a:defRPr/>
              </a:pPr>
              <a:t>‹#›</a:t>
            </a:fld>
            <a:endParaRPr lang="en-US"/>
          </a:p>
        </p:txBody>
      </p:sp>
      <p:pic>
        <p:nvPicPr>
          <p:cNvPr id="7173" name="Picture 14" descr="brochureBackground"/>
          <p:cNvPicPr>
            <a:picLocks noChangeAspect="1" noChangeArrowheads="1"/>
          </p:cNvPicPr>
          <p:nvPr userDrawn="1"/>
        </p:nvPicPr>
        <p:blipFill>
          <a:blip r:embed="rId14" cstate="print"/>
          <a:srcRect b="38739"/>
          <a:stretch>
            <a:fillRect/>
          </a:stretch>
        </p:blipFill>
        <p:spPr bwMode="auto">
          <a:xfrm>
            <a:off x="0" y="0"/>
            <a:ext cx="9144000" cy="6907213"/>
          </a:xfrm>
          <a:prstGeom prst="rect">
            <a:avLst/>
          </a:prstGeom>
          <a:noFill/>
          <a:ln w="9525">
            <a:noFill/>
            <a:miter lim="800000"/>
            <a:headEnd/>
            <a:tailEnd/>
          </a:ln>
        </p:spPr>
      </p:pic>
      <p:sp>
        <p:nvSpPr>
          <p:cNvPr id="132111" name="Rectangle 15"/>
          <p:cNvSpPr>
            <a:spLocks noChangeArrowheads="1"/>
          </p:cNvSpPr>
          <p:nvPr userDrawn="1"/>
        </p:nvSpPr>
        <p:spPr bwMode="auto">
          <a:xfrm>
            <a:off x="373063" y="125413"/>
            <a:ext cx="4860925" cy="863600"/>
          </a:xfrm>
          <a:prstGeom prst="rect">
            <a:avLst/>
          </a:prstGeom>
          <a:solidFill>
            <a:srgbClr val="EDE4DB"/>
          </a:solidFill>
          <a:ln w="19050" algn="ctr">
            <a:solidFill>
              <a:srgbClr val="700000"/>
            </a:solidFill>
            <a:miter lim="800000"/>
            <a:headEnd/>
            <a:tailEnd/>
          </a:ln>
          <a:effectLst/>
        </p:spPr>
        <p:txBody>
          <a:bodyPr wrap="none" anchor="ctr"/>
          <a:lstStyle/>
          <a:p>
            <a:pPr>
              <a:defRPr/>
            </a:pPr>
            <a:endParaRPr lang="en-US">
              <a:solidFill>
                <a:srgbClr val="000000"/>
              </a:solidFill>
            </a:endParaRPr>
          </a:p>
        </p:txBody>
      </p:sp>
    </p:spTree>
    <p:extLst>
      <p:ext uri="{BB962C8B-B14F-4D97-AF65-F5344CB8AC3E}">
        <p14:creationId xmlns:p14="http://schemas.microsoft.com/office/powerpoint/2010/main" val="37948002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ctr" rtl="0" eaLnBrk="0" fontAlgn="base" hangingPunct="0">
        <a:spcBef>
          <a:spcPct val="0"/>
        </a:spcBef>
        <a:spcAft>
          <a:spcPct val="0"/>
        </a:spcAft>
        <a:defRPr sz="2800">
          <a:solidFill>
            <a:srgbClr val="000066"/>
          </a:solidFill>
          <a:latin typeface="+mj-lt"/>
          <a:ea typeface="+mj-ea"/>
          <a:cs typeface="+mj-cs"/>
        </a:defRPr>
      </a:lvl1pPr>
      <a:lvl2pPr algn="ctr" rtl="0" eaLnBrk="0" fontAlgn="base" hangingPunct="0">
        <a:spcBef>
          <a:spcPct val="0"/>
        </a:spcBef>
        <a:spcAft>
          <a:spcPct val="0"/>
        </a:spcAft>
        <a:defRPr sz="2800">
          <a:solidFill>
            <a:srgbClr val="000066"/>
          </a:solidFill>
          <a:latin typeface="Times New Roman" pitchFamily="18" charset="0"/>
        </a:defRPr>
      </a:lvl2pPr>
      <a:lvl3pPr algn="ctr" rtl="0" eaLnBrk="0" fontAlgn="base" hangingPunct="0">
        <a:spcBef>
          <a:spcPct val="0"/>
        </a:spcBef>
        <a:spcAft>
          <a:spcPct val="0"/>
        </a:spcAft>
        <a:defRPr sz="2800">
          <a:solidFill>
            <a:srgbClr val="000066"/>
          </a:solidFill>
          <a:latin typeface="Times New Roman" pitchFamily="18" charset="0"/>
        </a:defRPr>
      </a:lvl3pPr>
      <a:lvl4pPr algn="ctr" rtl="0" eaLnBrk="0" fontAlgn="base" hangingPunct="0">
        <a:spcBef>
          <a:spcPct val="0"/>
        </a:spcBef>
        <a:spcAft>
          <a:spcPct val="0"/>
        </a:spcAft>
        <a:defRPr sz="2800">
          <a:solidFill>
            <a:srgbClr val="000066"/>
          </a:solidFill>
          <a:latin typeface="Times New Roman" pitchFamily="18" charset="0"/>
        </a:defRPr>
      </a:lvl4pPr>
      <a:lvl5pPr algn="ctr" rtl="0" eaLnBrk="0" fontAlgn="base" hangingPunct="0">
        <a:spcBef>
          <a:spcPct val="0"/>
        </a:spcBef>
        <a:spcAft>
          <a:spcPct val="0"/>
        </a:spcAft>
        <a:defRPr sz="2800">
          <a:solidFill>
            <a:srgbClr val="000066"/>
          </a:solidFill>
          <a:latin typeface="Times New Roman" pitchFamily="18" charset="0"/>
        </a:defRPr>
      </a:lvl5pPr>
      <a:lvl6pPr marL="457200" algn="ctr" rtl="0" fontAlgn="base">
        <a:spcBef>
          <a:spcPct val="0"/>
        </a:spcBef>
        <a:spcAft>
          <a:spcPct val="0"/>
        </a:spcAft>
        <a:defRPr sz="2800">
          <a:solidFill>
            <a:srgbClr val="000066"/>
          </a:solidFill>
          <a:latin typeface="Times New Roman" pitchFamily="18" charset="0"/>
        </a:defRPr>
      </a:lvl6pPr>
      <a:lvl7pPr marL="914400" algn="ctr" rtl="0" fontAlgn="base">
        <a:spcBef>
          <a:spcPct val="0"/>
        </a:spcBef>
        <a:spcAft>
          <a:spcPct val="0"/>
        </a:spcAft>
        <a:defRPr sz="2800">
          <a:solidFill>
            <a:srgbClr val="000066"/>
          </a:solidFill>
          <a:latin typeface="Times New Roman" pitchFamily="18" charset="0"/>
        </a:defRPr>
      </a:lvl7pPr>
      <a:lvl8pPr marL="1371600" algn="ctr" rtl="0" fontAlgn="base">
        <a:spcBef>
          <a:spcPct val="0"/>
        </a:spcBef>
        <a:spcAft>
          <a:spcPct val="0"/>
        </a:spcAft>
        <a:defRPr sz="2800">
          <a:solidFill>
            <a:srgbClr val="000066"/>
          </a:solidFill>
          <a:latin typeface="Times New Roman" pitchFamily="18" charset="0"/>
        </a:defRPr>
      </a:lvl8pPr>
      <a:lvl9pPr marL="1828800" algn="ctr" rtl="0" fontAlgn="base">
        <a:spcBef>
          <a:spcPct val="0"/>
        </a:spcBef>
        <a:spcAft>
          <a:spcPct val="0"/>
        </a:spcAft>
        <a:defRPr sz="2800">
          <a:solidFill>
            <a:srgbClr val="000066"/>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2" Type="http://schemas.openxmlformats.org/officeDocument/2006/relationships/hyperlink" Target="http://dspace.mit.edu/handle/1721.1/6337"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44.emf"/><Relationship Id="rId18" Type="http://schemas.openxmlformats.org/officeDocument/2006/relationships/oleObject" Target="../embeddings/oleObject28.bin"/><Relationship Id="rId3" Type="http://schemas.openxmlformats.org/officeDocument/2006/relationships/image" Target="../media/image50.png"/><Relationship Id="rId21" Type="http://schemas.openxmlformats.org/officeDocument/2006/relationships/image" Target="../media/image48.wmf"/><Relationship Id="rId7" Type="http://schemas.openxmlformats.org/officeDocument/2006/relationships/image" Target="../media/image41.wmf"/><Relationship Id="rId12" Type="http://schemas.openxmlformats.org/officeDocument/2006/relationships/oleObject" Target="../embeddings/oleObject25.bin"/><Relationship Id="rId17" Type="http://schemas.openxmlformats.org/officeDocument/2006/relationships/image" Target="../media/image46.wmf"/><Relationship Id="rId2" Type="http://schemas.openxmlformats.org/officeDocument/2006/relationships/slideLayout" Target="../slideLayouts/slideLayout6.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5.vml"/><Relationship Id="rId6" Type="http://schemas.openxmlformats.org/officeDocument/2006/relationships/oleObject" Target="../embeddings/oleObject22.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image" Target="../media/image45.wmf"/><Relationship Id="rId23" Type="http://schemas.openxmlformats.org/officeDocument/2006/relationships/image" Target="../media/image49.wmf"/><Relationship Id="rId10" Type="http://schemas.openxmlformats.org/officeDocument/2006/relationships/oleObject" Target="../embeddings/oleObject24.bin"/><Relationship Id="rId19" Type="http://schemas.openxmlformats.org/officeDocument/2006/relationships/image" Target="../media/image47.emf"/><Relationship Id="rId4" Type="http://schemas.openxmlformats.org/officeDocument/2006/relationships/oleObject" Target="../embeddings/oleObject21.bin"/><Relationship Id="rId9" Type="http://schemas.openxmlformats.org/officeDocument/2006/relationships/image" Target="../media/image42.wmf"/><Relationship Id="rId14" Type="http://schemas.openxmlformats.org/officeDocument/2006/relationships/oleObject" Target="../embeddings/oleObject26.bin"/><Relationship Id="rId22" Type="http://schemas.openxmlformats.org/officeDocument/2006/relationships/oleObject" Target="../embeddings/oleObject30.bin"/></Relationships>
</file>

<file path=ppt/slides/_rels/slide16.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36.bin"/><Relationship Id="rId18" Type="http://schemas.openxmlformats.org/officeDocument/2006/relationships/image" Target="../media/image57.e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54.wmf"/><Relationship Id="rId17" Type="http://schemas.openxmlformats.org/officeDocument/2006/relationships/oleObject" Target="../embeddings/oleObject38.bin"/><Relationship Id="rId2" Type="http://schemas.openxmlformats.org/officeDocument/2006/relationships/slideLayout" Target="../slideLayouts/slideLayout6.xml"/><Relationship Id="rId16" Type="http://schemas.openxmlformats.org/officeDocument/2006/relationships/image" Target="../media/image56.wmf"/><Relationship Id="rId20" Type="http://schemas.openxmlformats.org/officeDocument/2006/relationships/image" Target="../media/image58.wmf"/><Relationship Id="rId1" Type="http://schemas.openxmlformats.org/officeDocument/2006/relationships/vmlDrawing" Target="../drawings/vmlDrawing6.vml"/><Relationship Id="rId6" Type="http://schemas.openxmlformats.org/officeDocument/2006/relationships/image" Target="../media/image52.emf"/><Relationship Id="rId11" Type="http://schemas.openxmlformats.org/officeDocument/2006/relationships/oleObject" Target="../embeddings/oleObject35.bin"/><Relationship Id="rId24" Type="http://schemas.openxmlformats.org/officeDocument/2006/relationships/image" Target="../media/image60.wmf"/><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10" Type="http://schemas.openxmlformats.org/officeDocument/2006/relationships/image" Target="../media/image53.wmf"/><Relationship Id="rId19" Type="http://schemas.openxmlformats.org/officeDocument/2006/relationships/oleObject" Target="../embeddings/oleObject39.bin"/><Relationship Id="rId4" Type="http://schemas.openxmlformats.org/officeDocument/2006/relationships/image" Target="../media/image51.wmf"/><Relationship Id="rId9" Type="http://schemas.openxmlformats.org/officeDocument/2006/relationships/oleObject" Target="../embeddings/oleObject34.bin"/><Relationship Id="rId14" Type="http://schemas.openxmlformats.org/officeDocument/2006/relationships/image" Target="../media/image55.wmf"/><Relationship Id="rId22" Type="http://schemas.openxmlformats.org/officeDocument/2006/relationships/image" Target="../media/image59.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65.wmf"/><Relationship Id="rId3" Type="http://schemas.openxmlformats.org/officeDocument/2006/relationships/image" Target="../media/image66.png"/><Relationship Id="rId7" Type="http://schemas.openxmlformats.org/officeDocument/2006/relationships/image" Target="../media/image62.wmf"/><Relationship Id="rId12"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43.bin"/><Relationship Id="rId11" Type="http://schemas.openxmlformats.org/officeDocument/2006/relationships/image" Target="../media/image64.wmf"/><Relationship Id="rId5" Type="http://schemas.openxmlformats.org/officeDocument/2006/relationships/image" Target="../media/image61.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63.wmf"/><Relationship Id="rId14" Type="http://schemas.openxmlformats.org/officeDocument/2006/relationships/image" Target="../media/image67.jpg"/></Relationships>
</file>

<file path=ppt/slides/_rels/slide18.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52.bin"/><Relationship Id="rId18" Type="http://schemas.openxmlformats.org/officeDocument/2006/relationships/image" Target="../media/image75.wmf"/><Relationship Id="rId26" Type="http://schemas.openxmlformats.org/officeDocument/2006/relationships/image" Target="../media/image79.wmf"/><Relationship Id="rId3" Type="http://schemas.openxmlformats.org/officeDocument/2006/relationships/oleObject" Target="../embeddings/oleObject47.bin"/><Relationship Id="rId21" Type="http://schemas.openxmlformats.org/officeDocument/2006/relationships/oleObject" Target="../embeddings/oleObject56.bin"/><Relationship Id="rId7" Type="http://schemas.openxmlformats.org/officeDocument/2006/relationships/oleObject" Target="../embeddings/oleObject49.bin"/><Relationship Id="rId12" Type="http://schemas.openxmlformats.org/officeDocument/2006/relationships/image" Target="../media/image72.wmf"/><Relationship Id="rId17" Type="http://schemas.openxmlformats.org/officeDocument/2006/relationships/oleObject" Target="../embeddings/oleObject54.bin"/><Relationship Id="rId25" Type="http://schemas.openxmlformats.org/officeDocument/2006/relationships/oleObject" Target="../embeddings/oleObject58.bin"/><Relationship Id="rId2" Type="http://schemas.openxmlformats.org/officeDocument/2006/relationships/slideLayout" Target="../slideLayouts/slideLayout6.xml"/><Relationship Id="rId16" Type="http://schemas.openxmlformats.org/officeDocument/2006/relationships/image" Target="../media/image74.wmf"/><Relationship Id="rId20" Type="http://schemas.openxmlformats.org/officeDocument/2006/relationships/image" Target="../media/image76.wmf"/><Relationship Id="rId1" Type="http://schemas.openxmlformats.org/officeDocument/2006/relationships/vmlDrawing" Target="../drawings/vmlDrawing8.vml"/><Relationship Id="rId6" Type="http://schemas.openxmlformats.org/officeDocument/2006/relationships/image" Target="../media/image69.wmf"/><Relationship Id="rId11" Type="http://schemas.openxmlformats.org/officeDocument/2006/relationships/oleObject" Target="../embeddings/oleObject51.bin"/><Relationship Id="rId24" Type="http://schemas.openxmlformats.org/officeDocument/2006/relationships/image" Target="../media/image78.wmf"/><Relationship Id="rId5" Type="http://schemas.openxmlformats.org/officeDocument/2006/relationships/oleObject" Target="../embeddings/oleObject48.bin"/><Relationship Id="rId15" Type="http://schemas.openxmlformats.org/officeDocument/2006/relationships/oleObject" Target="../embeddings/oleObject53.bin"/><Relationship Id="rId23" Type="http://schemas.openxmlformats.org/officeDocument/2006/relationships/oleObject" Target="../embeddings/oleObject57.bin"/><Relationship Id="rId10" Type="http://schemas.openxmlformats.org/officeDocument/2006/relationships/image" Target="../media/image71.wmf"/><Relationship Id="rId19" Type="http://schemas.openxmlformats.org/officeDocument/2006/relationships/oleObject" Target="../embeddings/oleObject55.bin"/><Relationship Id="rId4" Type="http://schemas.openxmlformats.org/officeDocument/2006/relationships/image" Target="../media/image68.wmf"/><Relationship Id="rId9" Type="http://schemas.openxmlformats.org/officeDocument/2006/relationships/oleObject" Target="../embeddings/oleObject50.bin"/><Relationship Id="rId14" Type="http://schemas.openxmlformats.org/officeDocument/2006/relationships/image" Target="../media/image73.wmf"/><Relationship Id="rId22" Type="http://schemas.openxmlformats.org/officeDocument/2006/relationships/image" Target="../media/image77.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C:\Users\Silvia\Documents\Cornell\courses\MAE6790\mae6790Slides\L1_introduction\Slide43Video.wmv" TargetMode="External"/><Relationship Id="rId1" Type="http://schemas.microsoft.com/office/2007/relationships/media" Target="file:///C:\Users\Silvia\Documents\Cornell\courses\MAE6790\mae6790Slides\L1_introduction\Slide43Video.wmv"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dspace.mit.edu/handle/1721.1/6337" TargetMode="External"/><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wmf"/><Relationship Id="rId2" Type="http://schemas.openxmlformats.org/officeDocument/2006/relationships/slideLayout" Target="../slideLayouts/slideLayout41.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1.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7.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6.wmf"/><Relationship Id="rId18" Type="http://schemas.openxmlformats.org/officeDocument/2006/relationships/oleObject" Target="../embeddings/oleObject17.bin"/><Relationship Id="rId3" Type="http://schemas.openxmlformats.org/officeDocument/2006/relationships/notesSlide" Target="../notesSlides/notesSlide3.xml"/><Relationship Id="rId21" Type="http://schemas.openxmlformats.org/officeDocument/2006/relationships/image" Target="../media/image30.wmf"/><Relationship Id="rId7" Type="http://schemas.openxmlformats.org/officeDocument/2006/relationships/image" Target="../media/image23.wmf"/><Relationship Id="rId12" Type="http://schemas.openxmlformats.org/officeDocument/2006/relationships/oleObject" Target="../embeddings/oleObject14.bin"/><Relationship Id="rId17" Type="http://schemas.openxmlformats.org/officeDocument/2006/relationships/image" Target="../media/image28.wmf"/><Relationship Id="rId2" Type="http://schemas.openxmlformats.org/officeDocument/2006/relationships/slideLayout" Target="../slideLayouts/slideLayout41.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13.bin"/><Relationship Id="rId19" Type="http://schemas.openxmlformats.org/officeDocument/2006/relationships/image" Target="../media/image29.wmf"/><Relationship Id="rId4" Type="http://schemas.openxmlformats.org/officeDocument/2006/relationships/oleObject" Target="../embeddings/oleObject10.bin"/><Relationship Id="rId9" Type="http://schemas.openxmlformats.org/officeDocument/2006/relationships/image" Target="../media/image24.wmf"/><Relationship Id="rId1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1.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3733800"/>
            <a:ext cx="9144000" cy="137160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itle 6"/>
          <p:cNvSpPr>
            <a:spLocks noGrp="1"/>
          </p:cNvSpPr>
          <p:nvPr>
            <p:ph type="title"/>
          </p:nvPr>
        </p:nvSpPr>
        <p:spPr>
          <a:xfrm>
            <a:off x="722313" y="4328522"/>
            <a:ext cx="7772400" cy="1362075"/>
          </a:xfrm>
        </p:spPr>
        <p:txBody>
          <a:bodyPr/>
          <a:lstStyle/>
          <a:p>
            <a:pPr algn="r"/>
            <a:r>
              <a:rPr lang="en-US" dirty="0" smtClean="0">
                <a:solidFill>
                  <a:schemeClr val="bg1"/>
                </a:solidFill>
              </a:rPr>
              <a:t>optical flow</a:t>
            </a:r>
            <a:endParaRPr lang="en-US" dirty="0">
              <a:solidFill>
                <a:schemeClr val="bg1"/>
              </a:solidFill>
            </a:endParaRPr>
          </a:p>
        </p:txBody>
      </p:sp>
      <p:sp>
        <p:nvSpPr>
          <p:cNvPr id="5" name="Text Placeholder 7"/>
          <p:cNvSpPr>
            <a:spLocks noGrp="1"/>
          </p:cNvSpPr>
          <p:nvPr>
            <p:ph type="body" idx="1"/>
          </p:nvPr>
        </p:nvSpPr>
        <p:spPr>
          <a:xfrm>
            <a:off x="722313" y="2906713"/>
            <a:ext cx="7772400" cy="1500187"/>
          </a:xfrm>
        </p:spPr>
        <p:txBody>
          <a:bodyPr/>
          <a:lstStyle/>
          <a:p>
            <a:pPr algn="r"/>
            <a:r>
              <a:rPr lang="en-US" dirty="0" smtClean="0">
                <a:solidFill>
                  <a:schemeClr val="bg1">
                    <a:lumMod val="75000"/>
                  </a:schemeClr>
                </a:solidFill>
              </a:rPr>
              <a:t>Lecture 2.</a:t>
            </a:r>
            <a:endParaRPr lang="en-US" dirty="0">
              <a:solidFill>
                <a:schemeClr val="bg1">
                  <a:lumMod val="75000"/>
                </a:schemeClr>
              </a:solidFill>
            </a:endParaRPr>
          </a:p>
        </p:txBody>
      </p:sp>
    </p:spTree>
    <p:extLst>
      <p:ext uri="{BB962C8B-B14F-4D97-AF65-F5344CB8AC3E}">
        <p14:creationId xmlns:p14="http://schemas.microsoft.com/office/powerpoint/2010/main" val="2138732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38150" y="280988"/>
            <a:ext cx="5924550"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Horn-Schunk Method</a:t>
            </a:r>
          </a:p>
        </p:txBody>
      </p:sp>
      <p:sp>
        <p:nvSpPr>
          <p:cNvPr id="37891"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63E8A28-3E4F-48CD-B7B3-7125C0331A5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37892" name="Rectangle 4"/>
          <p:cNvSpPr>
            <a:spLocks noChangeArrowheads="1"/>
          </p:cNvSpPr>
          <p:nvPr/>
        </p:nvSpPr>
        <p:spPr bwMode="auto">
          <a:xfrm>
            <a:off x="636588" y="1344613"/>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MATLAB Implementation:  </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opticalFlowHS</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Read in a video file.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vidReader = VideoReader(</a:t>
            </a:r>
            <a:r>
              <a:rPr kumimoji="0" lang="en-US" sz="1600" b="0" i="0" u="none" strike="noStrike" kern="1200" cap="none" spc="0" normalizeH="0" baseline="0" noProof="0">
                <a:ln>
                  <a:noFill/>
                </a:ln>
                <a:solidFill>
                  <a:srgbClr val="CC00FF"/>
                </a:solidFill>
                <a:effectLst/>
                <a:uLnTx/>
                <a:uFillTx/>
                <a:latin typeface="Times New Roman" pitchFamily="18" charset="0"/>
                <a:ea typeface="+mn-ea"/>
                <a:cs typeface="+mn-cs"/>
              </a:rPr>
              <a:t>'viptraffic.avi'</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Create optical flow object.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opticFlow = opticalFlowHS;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Estimate the optical flow of objects in the video.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1600" b="0" i="0" u="none" strike="noStrike" kern="1200" cap="none" spc="0" normalizeH="0" baseline="0" noProof="0">
                <a:ln>
                  <a:noFill/>
                </a:ln>
                <a:solidFill>
                  <a:srgbClr val="0000FF"/>
                </a:solidFill>
                <a:effectLst/>
                <a:uLnTx/>
                <a:uFillTx/>
                <a:latin typeface="Times New Roman" pitchFamily="18" charset="0"/>
                <a:ea typeface="+mn-ea"/>
                <a:cs typeface="+mn-cs"/>
              </a:rPr>
              <a:t>while</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hasFrame(vidReader)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frameRGB = readFrame(vidReader);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frameGray = rgb2gray(frameRGB);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flow = estimateFlow(opticFlow,frameGray);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imshow(frameRGB)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hold </a:t>
            </a:r>
            <a:r>
              <a:rPr kumimoji="0" lang="en-US" sz="1600" b="0" i="0" u="none" strike="noStrike" kern="1200" cap="none" spc="0" normalizeH="0" baseline="0" noProof="0">
                <a:ln>
                  <a:noFill/>
                </a:ln>
                <a:solidFill>
                  <a:srgbClr val="CC00FF"/>
                </a:solidFill>
                <a:effectLst/>
                <a:uLnTx/>
                <a:uFillTx/>
                <a:latin typeface="Times New Roman" pitchFamily="18" charset="0"/>
                <a:ea typeface="+mn-ea"/>
                <a:cs typeface="+mn-cs"/>
              </a:rPr>
              <a:t>on</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plot(flow,</a:t>
            </a:r>
            <a:r>
              <a:rPr kumimoji="0" lang="en-US" sz="1600" b="0" i="0" u="none" strike="noStrike" kern="1200" cap="none" spc="0" normalizeH="0" baseline="0" noProof="0">
                <a:ln>
                  <a:noFill/>
                </a:ln>
                <a:solidFill>
                  <a:srgbClr val="CC00FF"/>
                </a:solidFill>
                <a:effectLst/>
                <a:uLnTx/>
                <a:uFillTx/>
                <a:latin typeface="Times New Roman" pitchFamily="18" charset="0"/>
                <a:ea typeface="+mn-ea"/>
                <a:cs typeface="+mn-cs"/>
              </a:rPr>
              <a:t>'DecimationFactor'</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,[5 5],</a:t>
            </a:r>
            <a:r>
              <a:rPr kumimoji="0" lang="en-US" sz="1600" b="0" i="0" u="none" strike="noStrike" kern="1200" cap="none" spc="0" normalizeH="0" baseline="0" noProof="0">
                <a:ln>
                  <a:noFill/>
                </a:ln>
                <a:solidFill>
                  <a:srgbClr val="CC00FF"/>
                </a:solidFill>
                <a:effectLst/>
                <a:uLnTx/>
                <a:uFillTx/>
                <a:latin typeface="Times New Roman" pitchFamily="18" charset="0"/>
                <a:ea typeface="+mn-ea"/>
                <a:cs typeface="+mn-cs"/>
              </a:rPr>
              <a:t>'ScaleFactor'</a:t>
            </a: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,25) </a:t>
            </a:r>
          </a:p>
          <a:p>
            <a:pPr marL="1200150" marR="0" lvl="2"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hold </a:t>
            </a:r>
            <a:r>
              <a:rPr kumimoji="0" lang="en-US" sz="1600" b="0" i="0" u="none" strike="noStrike" kern="1200" cap="none" spc="0" normalizeH="0" baseline="0" noProof="0">
                <a:ln>
                  <a:noFill/>
                </a:ln>
                <a:solidFill>
                  <a:srgbClr val="CC00FF"/>
                </a:solidFill>
                <a:effectLst/>
                <a:uLnTx/>
                <a:uFillTx/>
                <a:latin typeface="Times New Roman" pitchFamily="18" charset="0"/>
                <a:ea typeface="+mn-ea"/>
                <a:cs typeface="+mn-cs"/>
              </a:rPr>
              <a:t>off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1600" b="0" i="0" u="none" strike="noStrike" kern="1200" cap="none" spc="0" normalizeH="0" baseline="0" noProof="0">
                <a:ln>
                  <a:noFill/>
                </a:ln>
                <a:solidFill>
                  <a:srgbClr val="0000FF"/>
                </a:solidFill>
                <a:effectLst/>
                <a:uLnTx/>
                <a:uFillTx/>
                <a:latin typeface="Times New Roman" pitchFamily="18" charset="0"/>
                <a:ea typeface="+mn-ea"/>
                <a:cs typeface="+mn-cs"/>
              </a:rPr>
              <a:t>end</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29602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454025" y="249238"/>
            <a:ext cx="5924550"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Example: Optical Flow</a:t>
            </a:r>
          </a:p>
        </p:txBody>
      </p:sp>
      <p:sp>
        <p:nvSpPr>
          <p:cNvPr id="38915"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6787F9-804F-4AAD-9A5D-D5BE86AF2913}"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38916" name="Rectangle 4"/>
          <p:cNvSpPr>
            <a:spLocks noChangeArrowheads="1"/>
          </p:cNvSpPr>
          <p:nvPr/>
        </p:nvSpPr>
        <p:spPr bwMode="auto">
          <a:xfrm>
            <a:off x="644525" y="1343025"/>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Results and Figures</a:t>
            </a:r>
          </a:p>
        </p:txBody>
      </p:sp>
      <p:sp>
        <p:nvSpPr>
          <p:cNvPr id="3891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38918" name="Picture 7" descr="frame1.jpg"/>
          <p:cNvPicPr>
            <a:picLocks noChangeAspect="1"/>
          </p:cNvPicPr>
          <p:nvPr/>
        </p:nvPicPr>
        <p:blipFill>
          <a:blip r:embed="rId2" cstate="print"/>
          <a:srcRect/>
          <a:stretch>
            <a:fillRect/>
          </a:stretch>
        </p:blipFill>
        <p:spPr bwMode="auto">
          <a:xfrm>
            <a:off x="746125" y="1863725"/>
            <a:ext cx="2530475" cy="1905000"/>
          </a:xfrm>
          <a:prstGeom prst="rect">
            <a:avLst/>
          </a:prstGeom>
          <a:noFill/>
          <a:ln w="9525">
            <a:noFill/>
            <a:miter lim="800000"/>
            <a:headEnd/>
            <a:tailEnd/>
          </a:ln>
        </p:spPr>
      </p:pic>
      <p:pic>
        <p:nvPicPr>
          <p:cNvPr id="38919" name="Picture 8" descr="frame2.jpg"/>
          <p:cNvPicPr>
            <a:picLocks noChangeAspect="1"/>
          </p:cNvPicPr>
          <p:nvPr/>
        </p:nvPicPr>
        <p:blipFill>
          <a:blip r:embed="rId3" cstate="print"/>
          <a:srcRect/>
          <a:stretch>
            <a:fillRect/>
          </a:stretch>
        </p:blipFill>
        <p:spPr bwMode="auto">
          <a:xfrm>
            <a:off x="3321050" y="1863725"/>
            <a:ext cx="2544763" cy="1905000"/>
          </a:xfrm>
          <a:prstGeom prst="rect">
            <a:avLst/>
          </a:prstGeom>
          <a:noFill/>
          <a:ln w="9525">
            <a:noFill/>
            <a:miter lim="800000"/>
            <a:headEnd/>
            <a:tailEnd/>
          </a:ln>
        </p:spPr>
      </p:pic>
      <p:pic>
        <p:nvPicPr>
          <p:cNvPr id="38920" name="Picture 9" descr="opticalflow.jpg"/>
          <p:cNvPicPr>
            <a:picLocks noChangeAspect="1"/>
          </p:cNvPicPr>
          <p:nvPr/>
        </p:nvPicPr>
        <p:blipFill>
          <a:blip r:embed="rId4" cstate="print"/>
          <a:srcRect/>
          <a:stretch>
            <a:fillRect/>
          </a:stretch>
        </p:blipFill>
        <p:spPr bwMode="auto">
          <a:xfrm>
            <a:off x="5918200" y="1860550"/>
            <a:ext cx="2530475" cy="1889125"/>
          </a:xfrm>
          <a:prstGeom prst="rect">
            <a:avLst/>
          </a:prstGeom>
          <a:noFill/>
          <a:ln w="9525">
            <a:noFill/>
            <a:miter lim="800000"/>
            <a:headEnd/>
            <a:tailEnd/>
          </a:ln>
        </p:spPr>
      </p:pic>
      <p:pic>
        <p:nvPicPr>
          <p:cNvPr id="38921" name="Picture 10" descr="Vx.jpg"/>
          <p:cNvPicPr>
            <a:picLocks noChangeAspect="1"/>
          </p:cNvPicPr>
          <p:nvPr/>
        </p:nvPicPr>
        <p:blipFill>
          <a:blip r:embed="rId5" cstate="print"/>
          <a:srcRect/>
          <a:stretch>
            <a:fillRect/>
          </a:stretch>
        </p:blipFill>
        <p:spPr bwMode="auto">
          <a:xfrm>
            <a:off x="720725" y="4473575"/>
            <a:ext cx="2544763" cy="1905000"/>
          </a:xfrm>
          <a:prstGeom prst="rect">
            <a:avLst/>
          </a:prstGeom>
          <a:noFill/>
          <a:ln w="9525">
            <a:noFill/>
            <a:miter lim="800000"/>
            <a:headEnd/>
            <a:tailEnd/>
          </a:ln>
        </p:spPr>
      </p:pic>
      <p:pic>
        <p:nvPicPr>
          <p:cNvPr id="38922" name="Picture 11" descr="Vy.jpg"/>
          <p:cNvPicPr>
            <a:picLocks noChangeAspect="1"/>
          </p:cNvPicPr>
          <p:nvPr/>
        </p:nvPicPr>
        <p:blipFill>
          <a:blip r:embed="rId6" cstate="print"/>
          <a:srcRect/>
          <a:stretch>
            <a:fillRect/>
          </a:stretch>
        </p:blipFill>
        <p:spPr bwMode="auto">
          <a:xfrm>
            <a:off x="3340100" y="4467225"/>
            <a:ext cx="2544763" cy="1920875"/>
          </a:xfrm>
          <a:prstGeom prst="rect">
            <a:avLst/>
          </a:prstGeom>
          <a:noFill/>
          <a:ln w="9525">
            <a:noFill/>
            <a:miter lim="800000"/>
            <a:headEnd/>
            <a:tailEnd/>
          </a:ln>
        </p:spPr>
      </p:pic>
      <p:sp>
        <p:nvSpPr>
          <p:cNvPr id="38923" name="TextBox 14"/>
          <p:cNvSpPr txBox="1">
            <a:spLocks noChangeArrowheads="1"/>
          </p:cNvSpPr>
          <p:nvPr/>
        </p:nvSpPr>
        <p:spPr bwMode="auto">
          <a:xfrm>
            <a:off x="1266825" y="3781425"/>
            <a:ext cx="1181100" cy="33813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(a)</a:t>
            </a:r>
          </a:p>
        </p:txBody>
      </p:sp>
      <p:sp>
        <p:nvSpPr>
          <p:cNvPr id="38924" name="TextBox 15"/>
          <p:cNvSpPr txBox="1">
            <a:spLocks noChangeArrowheads="1"/>
          </p:cNvSpPr>
          <p:nvPr/>
        </p:nvSpPr>
        <p:spPr bwMode="auto">
          <a:xfrm>
            <a:off x="3952875" y="3781425"/>
            <a:ext cx="1181100" cy="33813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(b)</a:t>
            </a:r>
          </a:p>
        </p:txBody>
      </p:sp>
      <p:sp>
        <p:nvSpPr>
          <p:cNvPr id="38925" name="TextBox 16"/>
          <p:cNvSpPr txBox="1">
            <a:spLocks noChangeArrowheads="1"/>
          </p:cNvSpPr>
          <p:nvPr/>
        </p:nvSpPr>
        <p:spPr bwMode="auto">
          <a:xfrm>
            <a:off x="6657975" y="3781425"/>
            <a:ext cx="1181100" cy="33813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(c)</a:t>
            </a:r>
          </a:p>
        </p:txBody>
      </p:sp>
      <p:sp>
        <p:nvSpPr>
          <p:cNvPr id="38926" name="TextBox 17"/>
          <p:cNvSpPr txBox="1">
            <a:spLocks noChangeArrowheads="1"/>
          </p:cNvSpPr>
          <p:nvPr/>
        </p:nvSpPr>
        <p:spPr bwMode="auto">
          <a:xfrm>
            <a:off x="1409700" y="6400800"/>
            <a:ext cx="1181100" cy="33813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(d)</a:t>
            </a:r>
          </a:p>
        </p:txBody>
      </p:sp>
      <p:sp>
        <p:nvSpPr>
          <p:cNvPr id="38927" name="TextBox 18"/>
          <p:cNvSpPr txBox="1">
            <a:spLocks noChangeArrowheads="1"/>
          </p:cNvSpPr>
          <p:nvPr/>
        </p:nvSpPr>
        <p:spPr bwMode="auto">
          <a:xfrm>
            <a:off x="3914775" y="6400800"/>
            <a:ext cx="1181100" cy="33813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pitchFamily="18" charset="0"/>
                <a:ea typeface="+mn-ea"/>
                <a:cs typeface="+mn-cs"/>
              </a:rPr>
              <a:t>(e)</a:t>
            </a:r>
          </a:p>
        </p:txBody>
      </p:sp>
      <p:sp>
        <p:nvSpPr>
          <p:cNvPr id="38928" name="TextBox 19"/>
          <p:cNvSpPr txBox="1">
            <a:spLocks noChangeArrowheads="1"/>
          </p:cNvSpPr>
          <p:nvPr/>
        </p:nvSpPr>
        <p:spPr bwMode="auto">
          <a:xfrm>
            <a:off x="5981700" y="4191000"/>
            <a:ext cx="2486025" cy="212407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Optical flow: (a) (b): a pair of consecutive video frames with the area round two moving vehicles outlined with two blue rectangles. (c): a close-up of dense optical flow in the outlined area; (d): horizontal component of the displacement vector field (higher intensity corresponds to positive values, lower intensity to negative values). (e): vertical component.</a:t>
            </a:r>
          </a:p>
        </p:txBody>
      </p:sp>
    </p:spTree>
    <p:extLst>
      <p:ext uri="{BB962C8B-B14F-4D97-AF65-F5344CB8AC3E}">
        <p14:creationId xmlns:p14="http://schemas.microsoft.com/office/powerpoint/2010/main" val="2995879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49" y="265113"/>
            <a:ext cx="5924551"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dirty="0"/>
              <a:t>Optical Flow: Horn-</a:t>
            </a:r>
            <a:r>
              <a:rPr lang="en-US" sz="2400" dirty="0" err="1"/>
              <a:t>Schunk</a:t>
            </a:r>
            <a:r>
              <a:rPr lang="en-US" sz="2400" dirty="0"/>
              <a:t> Method</a:t>
            </a:r>
          </a:p>
        </p:txBody>
      </p:sp>
      <p:sp>
        <p:nvSpPr>
          <p:cNvPr id="3075" name="Slide Number Placeholder 4"/>
          <p:cNvSpPr>
            <a:spLocks noGrp="1"/>
          </p:cNvSpPr>
          <p:nvPr>
            <p:ph type="sldNum" sz="quarter" idx="11"/>
          </p:nvPr>
        </p:nvSpPr>
        <p:spPr>
          <a:noFill/>
        </p:spPr>
        <p:txBody>
          <a:bodyPr/>
          <a:lstStyle/>
          <a:p>
            <a:fld id="{12B85A01-FE51-40AD-9316-DEBE1C9EE607}" type="slidenum">
              <a:rPr lang="en-US" smtClean="0">
                <a:solidFill>
                  <a:schemeClr val="tx1"/>
                </a:solidFill>
              </a:rPr>
              <a:pPr/>
              <a:t>12</a:t>
            </a:fld>
            <a:endParaRPr lang="en-US">
              <a:solidFill>
                <a:schemeClr val="tx1"/>
              </a:solidFill>
            </a:endParaRPr>
          </a:p>
        </p:txBody>
      </p:sp>
      <p:sp>
        <p:nvSpPr>
          <p:cNvPr id="3076" name="Rectangle 4"/>
          <p:cNvSpPr>
            <a:spLocks noChangeArrowheads="1"/>
          </p:cNvSpPr>
          <p:nvPr/>
        </p:nvSpPr>
        <p:spPr bwMode="auto">
          <a:xfrm>
            <a:off x="644524" y="1504950"/>
            <a:ext cx="7966075" cy="5353050"/>
          </a:xfrm>
          <a:prstGeom prst="rect">
            <a:avLst/>
          </a:prstGeom>
          <a:noFill/>
          <a:ln w="25400">
            <a:noFill/>
            <a:miter lim="800000"/>
            <a:headEnd/>
            <a:tailEnd/>
          </a:ln>
        </p:spPr>
        <p:txBody>
          <a:bodyPr lIns="90488" tIns="44450" rIns="90488" bIns="44450"/>
          <a:lstStyle/>
          <a:p>
            <a:pPr marL="285750" indent="-285750" algn="l" eaLnBrk="0" hangingPunct="0">
              <a:spcBef>
                <a:spcPct val="30000"/>
              </a:spcBef>
              <a:buFontTx/>
              <a:buChar char="•"/>
            </a:pPr>
            <a:r>
              <a:rPr lang="en-US" sz="2000" b="1" dirty="0"/>
              <a:t>References:</a:t>
            </a:r>
          </a:p>
          <a:p>
            <a:pPr marL="285750" indent="-285750" algn="l" eaLnBrk="0" hangingPunct="0">
              <a:spcBef>
                <a:spcPct val="30000"/>
              </a:spcBef>
            </a:pPr>
            <a:r>
              <a:rPr lang="en-US" sz="2000" dirty="0"/>
              <a:t>[1]B.K.P. Horn and B.G. </a:t>
            </a:r>
            <a:r>
              <a:rPr lang="en-US" sz="2000" dirty="0" err="1"/>
              <a:t>Schunck</a:t>
            </a:r>
            <a:r>
              <a:rPr lang="en-US" sz="2000" dirty="0"/>
              <a:t>, "Determining optical flow." </a:t>
            </a:r>
            <a:r>
              <a:rPr lang="en-US" sz="2000" i="1" dirty="0"/>
              <a:t>Artificial Intelligence</a:t>
            </a:r>
            <a:r>
              <a:rPr lang="en-US" sz="2000" dirty="0"/>
              <a:t>, </a:t>
            </a:r>
            <a:r>
              <a:rPr lang="en-US" sz="2000" dirty="0" err="1"/>
              <a:t>vol</a:t>
            </a:r>
            <a:r>
              <a:rPr lang="en-US" sz="2000" dirty="0"/>
              <a:t> 17, pp 185–203, 1981. </a:t>
            </a:r>
            <a:r>
              <a:rPr lang="en-US" sz="2000" dirty="0">
                <a:hlinkClick r:id="rId2"/>
              </a:rPr>
              <a:t>Manuscript</a:t>
            </a:r>
            <a:r>
              <a:rPr lang="en-US" sz="2000" dirty="0"/>
              <a:t> available on MIT server.</a:t>
            </a:r>
          </a:p>
          <a:p>
            <a:pPr marL="285750" indent="-285750" algn="l" eaLnBrk="0" hangingPunct="0">
              <a:spcBef>
                <a:spcPct val="30000"/>
              </a:spcBef>
            </a:pPr>
            <a:r>
              <a:rPr lang="en-US" sz="2000" dirty="0"/>
              <a:t>[2]Computer Vision System Toolbox User’s Guide.</a:t>
            </a:r>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3733800"/>
            <a:ext cx="9144000" cy="137160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itle 6"/>
          <p:cNvSpPr>
            <a:spLocks noGrp="1"/>
          </p:cNvSpPr>
          <p:nvPr>
            <p:ph type="title"/>
          </p:nvPr>
        </p:nvSpPr>
        <p:spPr>
          <a:xfrm>
            <a:off x="722313" y="4328522"/>
            <a:ext cx="7772400" cy="1362075"/>
          </a:xfrm>
        </p:spPr>
        <p:txBody>
          <a:bodyPr/>
          <a:lstStyle/>
          <a:p>
            <a:pPr algn="r"/>
            <a:r>
              <a:rPr lang="en-US" dirty="0" smtClean="0">
                <a:solidFill>
                  <a:schemeClr val="bg1"/>
                </a:solidFill>
              </a:rPr>
              <a:t>Ego-motion subtraction</a:t>
            </a:r>
            <a:endParaRPr lang="en-US" dirty="0">
              <a:solidFill>
                <a:schemeClr val="bg1"/>
              </a:solidFill>
            </a:endParaRPr>
          </a:p>
        </p:txBody>
      </p:sp>
      <p:sp>
        <p:nvSpPr>
          <p:cNvPr id="5" name="Text Placeholder 7"/>
          <p:cNvSpPr>
            <a:spLocks noGrp="1"/>
          </p:cNvSpPr>
          <p:nvPr>
            <p:ph type="body" idx="1"/>
          </p:nvPr>
        </p:nvSpPr>
        <p:spPr>
          <a:xfrm>
            <a:off x="722313" y="2906713"/>
            <a:ext cx="7772400" cy="1500187"/>
          </a:xfrm>
        </p:spPr>
        <p:txBody>
          <a:bodyPr/>
          <a:lstStyle/>
          <a:p>
            <a:pPr algn="r"/>
            <a:r>
              <a:rPr lang="en-US" dirty="0" smtClean="0">
                <a:solidFill>
                  <a:schemeClr val="bg1">
                    <a:lumMod val="75000"/>
                  </a:schemeClr>
                </a:solidFill>
              </a:rPr>
              <a:t>Moving Camera</a:t>
            </a:r>
            <a:endParaRPr lang="en-US" dirty="0">
              <a:solidFill>
                <a:schemeClr val="bg1">
                  <a:lumMod val="75000"/>
                </a:schemeClr>
              </a:solidFill>
            </a:endParaRPr>
          </a:p>
        </p:txBody>
      </p:sp>
    </p:spTree>
    <p:extLst>
      <p:ext uri="{BB962C8B-B14F-4D97-AF65-F5344CB8AC3E}">
        <p14:creationId xmlns:p14="http://schemas.microsoft.com/office/powerpoint/2010/main" val="274184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1158-8E95-4999-94C9-B75910306968}"/>
              </a:ext>
            </a:extLst>
          </p:cNvPr>
          <p:cNvSpPr>
            <a:spLocks noGrp="1"/>
          </p:cNvSpPr>
          <p:nvPr>
            <p:ph type="title"/>
          </p:nvPr>
        </p:nvSpPr>
        <p:spPr/>
        <p:txBody>
          <a:bodyPr/>
          <a:lstStyle/>
          <a:p>
            <a:pPr algn="l"/>
            <a:r>
              <a:rPr lang="en-US" altLang="zh-CN" dirty="0"/>
              <a:t>Ego-motion Subtraction</a:t>
            </a:r>
            <a:endParaRPr lang="en-US" dirty="0"/>
          </a:p>
        </p:txBody>
      </p:sp>
      <p:sp>
        <p:nvSpPr>
          <p:cNvPr id="3" name="Slide Number Placeholder 2">
            <a:extLst>
              <a:ext uri="{FF2B5EF4-FFF2-40B4-BE49-F238E27FC236}">
                <a16:creationId xmlns:a16="http://schemas.microsoft.com/office/drawing/2014/main" id="{FD01E861-C283-4D24-A5A0-CC1213CA3153}"/>
              </a:ext>
            </a:extLst>
          </p:cNvPr>
          <p:cNvSpPr>
            <a:spLocks noGrp="1"/>
          </p:cNvSpPr>
          <p:nvPr>
            <p:ph type="sldNum" sz="quarter" idx="11"/>
          </p:nvPr>
        </p:nvSpPr>
        <p:spPr/>
        <p:txBody>
          <a:bodyPr/>
          <a:lstStyle/>
          <a:p>
            <a:pPr>
              <a:defRPr/>
            </a:pPr>
            <a:fld id="{AEC29A28-96DA-47B6-95BE-FED7E2FF6289}" type="slidenum">
              <a:rPr lang="en-US" smtClean="0"/>
              <a:pPr>
                <a:defRPr/>
              </a:pPr>
              <a:t>14</a:t>
            </a:fld>
            <a:endParaRPr lang="en-US"/>
          </a:p>
        </p:txBody>
      </p:sp>
      <p:sp>
        <p:nvSpPr>
          <p:cNvPr id="4" name="Rectangle 4">
            <a:extLst>
              <a:ext uri="{FF2B5EF4-FFF2-40B4-BE49-F238E27FC236}">
                <a16:creationId xmlns:a16="http://schemas.microsoft.com/office/drawing/2014/main" id="{3CBD03C1-9E22-403A-A18D-094B4C06E8B0}"/>
              </a:ext>
            </a:extLst>
          </p:cNvPr>
          <p:cNvSpPr>
            <a:spLocks noChangeArrowheads="1"/>
          </p:cNvSpPr>
          <p:nvPr/>
        </p:nvSpPr>
        <p:spPr bwMode="auto">
          <a:xfrm>
            <a:off x="579268" y="1240084"/>
            <a:ext cx="7966075" cy="5353050"/>
          </a:xfrm>
          <a:prstGeom prst="rect">
            <a:avLst/>
          </a:prstGeom>
          <a:noFill/>
          <a:ln w="25400">
            <a:noFill/>
            <a:miter lim="800000"/>
            <a:headEnd/>
            <a:tailEnd/>
          </a:ln>
        </p:spPr>
        <p:txBody>
          <a:bodyPr lIns="90488" tIns="44450" rIns="90488" bIns="44450"/>
          <a:lstStyle/>
          <a:p>
            <a:pPr algn="l" eaLnBrk="0" hangingPunct="0">
              <a:spcBef>
                <a:spcPct val="30000"/>
              </a:spcBef>
            </a:pPr>
            <a:r>
              <a:rPr lang="en-US" sz="2000" b="1" dirty="0" smtClean="0"/>
              <a:t>“</a:t>
            </a:r>
            <a:r>
              <a:rPr lang="en-US" sz="2000" b="1" dirty="0" err="1" smtClean="0"/>
              <a:t>Substracting</a:t>
            </a:r>
            <a:r>
              <a:rPr lang="en-US" sz="2000" b="1" dirty="0" smtClean="0"/>
              <a:t>” Known </a:t>
            </a:r>
            <a:r>
              <a:rPr lang="en-US" sz="2000" b="1" dirty="0"/>
              <a:t>Camera </a:t>
            </a:r>
            <a:r>
              <a:rPr lang="en-US" sz="2000" b="1" dirty="0" smtClean="0"/>
              <a:t>Motion:</a:t>
            </a:r>
            <a:endParaRPr lang="en-US" sz="2000" b="1" dirty="0"/>
          </a:p>
          <a:p>
            <a:pPr algn="l" eaLnBrk="0" hangingPunct="0">
              <a:spcBef>
                <a:spcPct val="30000"/>
              </a:spcBef>
            </a:pPr>
            <a:r>
              <a:rPr lang="en-US" altLang="zh-CN" sz="2000" dirty="0"/>
              <a:t>Optical flow can be generated by motion in the scene </a:t>
            </a:r>
            <a:r>
              <a:rPr lang="en-US" altLang="zh-CN" sz="2000" dirty="0" smtClean="0"/>
              <a:t>and/or </a:t>
            </a:r>
            <a:r>
              <a:rPr lang="en-US" altLang="zh-CN" sz="2000" dirty="0"/>
              <a:t>by the camera motion. Ego-motion subtraction compensates for the camera motion to extract the flow only associated with the moving objects.</a:t>
            </a:r>
            <a:endParaRPr lang="en-US" sz="2000" dirty="0"/>
          </a:p>
          <a:p>
            <a:pPr algn="l" eaLnBrk="0" hangingPunct="0">
              <a:spcBef>
                <a:spcPct val="30000"/>
              </a:spcBef>
            </a:pPr>
            <a:r>
              <a:rPr lang="en-US" sz="2000" b="1" dirty="0"/>
              <a:t> </a:t>
            </a:r>
          </a:p>
          <a:p>
            <a:pPr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p:txBody>
      </p:sp>
      <p:sp>
        <p:nvSpPr>
          <p:cNvPr id="11" name="TextBox 10">
            <a:extLst>
              <a:ext uri="{FF2B5EF4-FFF2-40B4-BE49-F238E27FC236}">
                <a16:creationId xmlns:a16="http://schemas.microsoft.com/office/drawing/2014/main" id="{FF7A4588-CD1D-4EB9-A2FE-E320F2008C1A}"/>
              </a:ext>
            </a:extLst>
          </p:cNvPr>
          <p:cNvSpPr txBox="1"/>
          <p:nvPr/>
        </p:nvSpPr>
        <p:spPr>
          <a:xfrm>
            <a:off x="584985" y="3764354"/>
            <a:ext cx="3756196" cy="338554"/>
          </a:xfrm>
          <a:prstGeom prst="rect">
            <a:avLst/>
          </a:prstGeom>
          <a:noFill/>
        </p:spPr>
        <p:txBody>
          <a:bodyPr wrap="square" rtlCol="0">
            <a:spAutoFit/>
          </a:bodyPr>
          <a:lstStyle/>
          <a:p>
            <a:r>
              <a:rPr lang="en-US" sz="1600" b="1" dirty="0">
                <a:solidFill>
                  <a:srgbClr val="C00000"/>
                </a:solidFill>
              </a:rPr>
              <a:t>Optical flow calculated with </a:t>
            </a:r>
            <a:r>
              <a:rPr lang="en-US" sz="1600" b="1" dirty="0" err="1" smtClean="0">
                <a:solidFill>
                  <a:srgbClr val="C00000"/>
                </a:solidFill>
              </a:rPr>
              <a:t>OpenCV</a:t>
            </a:r>
            <a:endParaRPr lang="en-US" sz="1600" b="1" dirty="0">
              <a:solidFill>
                <a:srgbClr val="C00000"/>
              </a:solidFill>
            </a:endParaRPr>
          </a:p>
        </p:txBody>
      </p:sp>
      <p:sp>
        <p:nvSpPr>
          <p:cNvPr id="12" name="TextBox 11">
            <a:extLst>
              <a:ext uri="{FF2B5EF4-FFF2-40B4-BE49-F238E27FC236}">
                <a16:creationId xmlns:a16="http://schemas.microsoft.com/office/drawing/2014/main" id="{B98A351D-B510-473D-9BF9-3BB6767B5FE7}"/>
              </a:ext>
            </a:extLst>
          </p:cNvPr>
          <p:cNvSpPr txBox="1"/>
          <p:nvPr/>
        </p:nvSpPr>
        <p:spPr>
          <a:xfrm>
            <a:off x="686220" y="2776845"/>
            <a:ext cx="7319926" cy="923330"/>
          </a:xfrm>
          <a:prstGeom prst="rect">
            <a:avLst/>
          </a:prstGeom>
          <a:noFill/>
        </p:spPr>
        <p:txBody>
          <a:bodyPr wrap="square" rtlCol="0">
            <a:spAutoFit/>
          </a:bodyPr>
          <a:lstStyle/>
          <a:p>
            <a:pPr algn="just"/>
            <a:r>
              <a:rPr lang="en-US" sz="1800" dirty="0"/>
              <a:t>Example of ego-motion subtraction: (a) A pinhole camera moves in a static environment. (b) The optical flow induced by the camera motion is subtracted via the method that we will discuss later.</a:t>
            </a:r>
          </a:p>
        </p:txBody>
      </p:sp>
      <p:pic>
        <p:nvPicPr>
          <p:cNvPr id="16" name="Picture 15">
            <a:extLst>
              <a:ext uri="{FF2B5EF4-FFF2-40B4-BE49-F238E27FC236}">
                <a16:creationId xmlns:a16="http://schemas.microsoft.com/office/drawing/2014/main" id="{AE1CAFC8-84E4-4889-827B-4980E051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114" y="4118953"/>
            <a:ext cx="2666672" cy="2666672"/>
          </a:xfrm>
          <a:prstGeom prst="rect">
            <a:avLst/>
          </a:prstGeom>
        </p:spPr>
      </p:pic>
      <p:pic>
        <p:nvPicPr>
          <p:cNvPr id="18" name="Picture 17" descr="A blue ball on a wooden surface&#10;&#10;Description automatically generated">
            <a:extLst>
              <a:ext uri="{FF2B5EF4-FFF2-40B4-BE49-F238E27FC236}">
                <a16:creationId xmlns:a16="http://schemas.microsoft.com/office/drawing/2014/main" id="{50805DA6-035A-4F74-82CA-1442DA01D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095" y="4144058"/>
            <a:ext cx="2628127" cy="2628127"/>
          </a:xfrm>
          <a:prstGeom prst="rect">
            <a:avLst/>
          </a:prstGeom>
        </p:spPr>
      </p:pic>
      <p:sp>
        <p:nvSpPr>
          <p:cNvPr id="14" name="TextBox 13">
            <a:extLst>
              <a:ext uri="{FF2B5EF4-FFF2-40B4-BE49-F238E27FC236}">
                <a16:creationId xmlns:a16="http://schemas.microsoft.com/office/drawing/2014/main" id="{FF7A4588-CD1D-4EB9-A2FE-E320F2008C1A}"/>
              </a:ext>
            </a:extLst>
          </p:cNvPr>
          <p:cNvSpPr txBox="1"/>
          <p:nvPr/>
        </p:nvSpPr>
        <p:spPr>
          <a:xfrm>
            <a:off x="4393506" y="3737721"/>
            <a:ext cx="4004770" cy="338554"/>
          </a:xfrm>
          <a:prstGeom prst="rect">
            <a:avLst/>
          </a:prstGeom>
          <a:noFill/>
        </p:spPr>
        <p:txBody>
          <a:bodyPr wrap="square" rtlCol="0">
            <a:spAutoFit/>
          </a:bodyPr>
          <a:lstStyle/>
          <a:p>
            <a:r>
              <a:rPr lang="en-US" sz="1600" b="1" dirty="0">
                <a:solidFill>
                  <a:srgbClr val="C00000"/>
                </a:solidFill>
              </a:rPr>
              <a:t>Optical flow </a:t>
            </a:r>
            <a:r>
              <a:rPr lang="en-US" sz="1600" b="1" dirty="0" smtClean="0">
                <a:solidFill>
                  <a:srgbClr val="C00000"/>
                </a:solidFill>
              </a:rPr>
              <a:t>after ego-motion subtraction</a:t>
            </a:r>
            <a:endParaRPr lang="en-US" sz="1600" b="1" dirty="0">
              <a:solidFill>
                <a:srgbClr val="C00000"/>
              </a:solidFill>
            </a:endParaRPr>
          </a:p>
        </p:txBody>
      </p:sp>
    </p:spTree>
    <p:extLst>
      <p:ext uri="{BB962C8B-B14F-4D97-AF65-F5344CB8AC3E}">
        <p14:creationId xmlns:p14="http://schemas.microsoft.com/office/powerpoint/2010/main" val="309204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B0AFA1D-789E-4124-998D-528FEA5D6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333" y="4246980"/>
            <a:ext cx="4646104" cy="2458815"/>
          </a:xfrm>
          <a:prstGeom prst="rect">
            <a:avLst/>
          </a:prstGeom>
        </p:spPr>
      </p:pic>
      <p:sp>
        <p:nvSpPr>
          <p:cNvPr id="6" name="Rectangle 4">
            <a:extLst>
              <a:ext uri="{FF2B5EF4-FFF2-40B4-BE49-F238E27FC236}">
                <a16:creationId xmlns:a16="http://schemas.microsoft.com/office/drawing/2014/main" id="{5D409E9C-3C63-4493-A27F-659B6D987CCE}"/>
              </a:ext>
            </a:extLst>
          </p:cNvPr>
          <p:cNvSpPr>
            <a:spLocks noChangeArrowheads="1"/>
          </p:cNvSpPr>
          <p:nvPr/>
        </p:nvSpPr>
        <p:spPr bwMode="auto">
          <a:xfrm>
            <a:off x="588962" y="1310213"/>
            <a:ext cx="7966075" cy="5353050"/>
          </a:xfrm>
          <a:prstGeom prst="rect">
            <a:avLst/>
          </a:prstGeom>
          <a:noFill/>
          <a:ln w="25400">
            <a:noFill/>
            <a:miter lim="800000"/>
            <a:headEnd/>
            <a:tailEnd/>
          </a:ln>
        </p:spPr>
        <p:txBody>
          <a:bodyPr lIns="90488" tIns="44450" rIns="90488" bIns="44450"/>
          <a:lstStyle/>
          <a:p>
            <a:pPr algn="l" eaLnBrk="0" hangingPunct="0">
              <a:spcBef>
                <a:spcPct val="30000"/>
              </a:spcBef>
            </a:pPr>
            <a:r>
              <a:rPr lang="en-US" sz="2000" dirty="0"/>
              <a:t>Assuming a moving pinhole camera views a stationary point     in the scene. </a:t>
            </a:r>
            <a:r>
              <a:rPr lang="en-US" sz="2000" dirty="0">
                <a:effectLst/>
                <a:latin typeface="Times New Roman" panose="02020603050405020304" pitchFamily="18" charset="0"/>
                <a:ea typeface="SimSun" panose="02010600030101010101" pitchFamily="2" charset="-122"/>
              </a:rPr>
              <a:t>The position vector of     expressed in the sensor fixed reference frame      is,</a:t>
            </a:r>
          </a:p>
          <a:p>
            <a:pPr algn="l" eaLnBrk="0" hangingPunct="0">
              <a:spcBef>
                <a:spcPct val="30000"/>
              </a:spcBef>
            </a:pPr>
            <a:endParaRPr lang="en-US" sz="2000" b="1" dirty="0"/>
          </a:p>
          <a:p>
            <a:pPr algn="l" eaLnBrk="0" hangingPunct="0">
              <a:spcBef>
                <a:spcPts val="600"/>
              </a:spcBef>
            </a:pPr>
            <a:r>
              <a:rPr lang="en-US" sz="2000" dirty="0"/>
              <a:t>According to the camera model,     is projected to the image plane at point   </a:t>
            </a:r>
            <a:r>
              <a:rPr lang="en-US" sz="2000" dirty="0" smtClean="0"/>
              <a:t>. </a:t>
            </a:r>
            <a:r>
              <a:rPr lang="en-US" sz="2000" dirty="0"/>
              <a:t>The position of it is expressed as,</a:t>
            </a:r>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p:txBody>
      </p:sp>
      <p:sp>
        <p:nvSpPr>
          <p:cNvPr id="24" name="TextBox 23">
            <a:extLst>
              <a:ext uri="{FF2B5EF4-FFF2-40B4-BE49-F238E27FC236}">
                <a16:creationId xmlns:a16="http://schemas.microsoft.com/office/drawing/2014/main" id="{86FDBA3F-262F-426E-B865-7F1D3D96E31A}"/>
              </a:ext>
            </a:extLst>
          </p:cNvPr>
          <p:cNvSpPr txBox="1"/>
          <p:nvPr/>
        </p:nvSpPr>
        <p:spPr>
          <a:xfrm>
            <a:off x="588962" y="3512916"/>
            <a:ext cx="5921566" cy="400110"/>
          </a:xfrm>
          <a:prstGeom prst="rect">
            <a:avLst/>
          </a:prstGeom>
          <a:noFill/>
        </p:spPr>
        <p:txBody>
          <a:bodyPr wrap="square">
            <a:spAutoFit/>
          </a:bodyPr>
          <a:lstStyle/>
          <a:p>
            <a:pPr marL="285750" marR="0" lvl="0" indent="-285750" algn="just" defTabSz="914400" rtl="0" eaLnBrk="0" fontAlgn="base" latinLnBrk="0" hangingPunct="0">
              <a:lnSpc>
                <a:spcPct val="100000"/>
              </a:lnSpc>
              <a:spcBef>
                <a:spcPts val="3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The position vector can be written in terms of </a:t>
            </a:r>
            <a:r>
              <a:rPr kumimoji="0" lang="en-US" sz="2000" b="1" i="0" u="none" strike="noStrike" kern="1200" cap="none" spc="0" normalizeH="0" baseline="0" noProof="0" dirty="0" smtClean="0">
                <a:ln>
                  <a:noFill/>
                </a:ln>
                <a:solidFill>
                  <a:srgbClr val="000000"/>
                </a:solidFill>
                <a:effectLst/>
                <a:uLnTx/>
                <a:uFillTx/>
                <a:latin typeface="Times New Roman" pitchFamily="18" charset="0"/>
                <a:ea typeface="+mn-ea"/>
                <a:cs typeface="+mn-cs"/>
              </a:rPr>
              <a:t>q</a:t>
            </a:r>
            <a:r>
              <a:rPr lang="en-US" sz="2000" dirty="0" smtClean="0">
                <a:solidFill>
                  <a:srgbClr val="000000"/>
                </a:solidFill>
              </a:rPr>
              <a:t>, i.e.:</a:t>
            </a: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 name="Title 1">
            <a:extLst>
              <a:ext uri="{FF2B5EF4-FFF2-40B4-BE49-F238E27FC236}">
                <a16:creationId xmlns:a16="http://schemas.microsoft.com/office/drawing/2014/main" id="{23431976-EA82-4D8C-A7E2-FAEF629C1034}"/>
              </a:ext>
            </a:extLst>
          </p:cNvPr>
          <p:cNvSpPr>
            <a:spLocks noGrp="1"/>
          </p:cNvSpPr>
          <p:nvPr>
            <p:ph type="title"/>
          </p:nvPr>
        </p:nvSpPr>
        <p:spPr>
          <a:xfrm>
            <a:off x="457200" y="194737"/>
            <a:ext cx="8229600" cy="1143000"/>
          </a:xfrm>
        </p:spPr>
        <p:txBody>
          <a:bodyPr/>
          <a:lstStyle/>
          <a:p>
            <a:pPr algn="l"/>
            <a:r>
              <a:rPr lang="en-US" altLang="zh-CN" sz="2400" dirty="0"/>
              <a:t>Ego-motion Subtraction: </a:t>
            </a:r>
            <a:r>
              <a:rPr lang="en-US" altLang="zh-CN" sz="2400" dirty="0" smtClean="0"/>
              <a:t/>
            </a:r>
            <a:br>
              <a:rPr lang="en-US" altLang="zh-CN" sz="2400" dirty="0" smtClean="0"/>
            </a:br>
            <a:r>
              <a:rPr lang="en-US" sz="2400" dirty="0" smtClean="0"/>
              <a:t>Pinhole Camera Model</a:t>
            </a:r>
            <a:endParaRPr lang="en-US" sz="2400" dirty="0"/>
          </a:p>
        </p:txBody>
      </p:sp>
      <p:sp>
        <p:nvSpPr>
          <p:cNvPr id="3" name="Slide Number Placeholder 2">
            <a:extLst>
              <a:ext uri="{FF2B5EF4-FFF2-40B4-BE49-F238E27FC236}">
                <a16:creationId xmlns:a16="http://schemas.microsoft.com/office/drawing/2014/main" id="{A304B87D-126C-4060-B894-43F30BF62FE2}"/>
              </a:ext>
            </a:extLst>
          </p:cNvPr>
          <p:cNvSpPr>
            <a:spLocks noGrp="1"/>
          </p:cNvSpPr>
          <p:nvPr>
            <p:ph type="sldNum" sz="quarter" idx="11"/>
          </p:nvPr>
        </p:nvSpPr>
        <p:spPr/>
        <p:txBody>
          <a:bodyPr/>
          <a:lstStyle/>
          <a:p>
            <a:pPr>
              <a:defRPr/>
            </a:pPr>
            <a:fld id="{AEC29A28-96DA-47B6-95BE-FED7E2FF6289}" type="slidenum">
              <a:rPr lang="en-US" smtClean="0"/>
              <a:pPr>
                <a:defRPr/>
              </a:pPr>
              <a:t>15</a:t>
            </a:fld>
            <a:endParaRPr lang="en-US"/>
          </a:p>
        </p:txBody>
      </p:sp>
      <p:graphicFrame>
        <p:nvGraphicFramePr>
          <p:cNvPr id="8" name="Object 7">
            <a:extLst>
              <a:ext uri="{FF2B5EF4-FFF2-40B4-BE49-F238E27FC236}">
                <a16:creationId xmlns:a16="http://schemas.microsoft.com/office/drawing/2014/main" id="{2BA6A089-5FB9-4494-82DF-03E87406C34F}"/>
              </a:ext>
            </a:extLst>
          </p:cNvPr>
          <p:cNvGraphicFramePr>
            <a:graphicFrameLocks noChangeAspect="1"/>
          </p:cNvGraphicFramePr>
          <p:nvPr>
            <p:extLst>
              <p:ext uri="{D42A27DB-BD31-4B8C-83A1-F6EECF244321}">
                <p14:modId xmlns:p14="http://schemas.microsoft.com/office/powerpoint/2010/main" val="3998391512"/>
              </p:ext>
            </p:extLst>
          </p:nvPr>
        </p:nvGraphicFramePr>
        <p:xfrm>
          <a:off x="3832193" y="3051447"/>
          <a:ext cx="1479612" cy="359129"/>
        </p:xfrm>
        <a:graphic>
          <a:graphicData uri="http://schemas.openxmlformats.org/presentationml/2006/ole">
            <mc:AlternateContent xmlns:mc="http://schemas.openxmlformats.org/markup-compatibility/2006">
              <mc:Choice xmlns:v="urn:schemas-microsoft-com:vml" Requires="v">
                <p:oleObj spid="_x0000_s5394" name="Equation" r:id="rId4" imgW="977900" imgH="228600" progId="Equation.DSMT4">
                  <p:embed/>
                </p:oleObj>
              </mc:Choice>
              <mc:Fallback>
                <p:oleObj name="Equation" r:id="rId4" imgW="9779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2193" y="3051447"/>
                        <a:ext cx="1479612" cy="359129"/>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158DF3DF-6007-483B-9896-F1DAAE669D9F}"/>
              </a:ext>
            </a:extLst>
          </p:cNvPr>
          <p:cNvGraphicFramePr>
            <a:graphicFrameLocks noChangeAspect="1"/>
          </p:cNvGraphicFramePr>
          <p:nvPr>
            <p:extLst>
              <p:ext uri="{D42A27DB-BD31-4B8C-83A1-F6EECF244321}">
                <p14:modId xmlns:p14="http://schemas.microsoft.com/office/powerpoint/2010/main" val="240502646"/>
              </p:ext>
            </p:extLst>
          </p:nvPr>
        </p:nvGraphicFramePr>
        <p:xfrm>
          <a:off x="3765298" y="1986298"/>
          <a:ext cx="1556085" cy="368635"/>
        </p:xfrm>
        <a:graphic>
          <a:graphicData uri="http://schemas.openxmlformats.org/presentationml/2006/ole">
            <mc:AlternateContent xmlns:mc="http://schemas.openxmlformats.org/markup-compatibility/2006">
              <mc:Choice xmlns:v="urn:schemas-microsoft-com:vml" Requires="v">
                <p:oleObj spid="_x0000_s5395" name="Equation" r:id="rId6" imgW="965160" imgH="228600" progId="Equation.DSMT4">
                  <p:embed/>
                </p:oleObj>
              </mc:Choice>
              <mc:Fallback>
                <p:oleObj name="Equation" r:id="rId6" imgW="965160" imgH="228600" progId="Equation.DSMT4">
                  <p:embed/>
                  <p:pic>
                    <p:nvPicPr>
                      <p:cNvPr id="0" name=""/>
                      <p:cNvPicPr/>
                      <p:nvPr/>
                    </p:nvPicPr>
                    <p:blipFill>
                      <a:blip r:embed="rId7"/>
                      <a:stretch>
                        <a:fillRect/>
                      </a:stretch>
                    </p:blipFill>
                    <p:spPr>
                      <a:xfrm>
                        <a:off x="3765298" y="1986298"/>
                        <a:ext cx="1556085" cy="36863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4CF090B1-7ADC-4FDA-BE1C-52A2DE55A1BE}"/>
              </a:ext>
            </a:extLst>
          </p:cNvPr>
          <p:cNvGraphicFramePr>
            <a:graphicFrameLocks noChangeAspect="1"/>
          </p:cNvGraphicFramePr>
          <p:nvPr>
            <p:extLst>
              <p:ext uri="{D42A27DB-BD31-4B8C-83A1-F6EECF244321}">
                <p14:modId xmlns:p14="http://schemas.microsoft.com/office/powerpoint/2010/main" val="782497892"/>
              </p:ext>
            </p:extLst>
          </p:nvPr>
        </p:nvGraphicFramePr>
        <p:xfrm>
          <a:off x="6879844" y="1427988"/>
          <a:ext cx="193675" cy="247650"/>
        </p:xfrm>
        <a:graphic>
          <a:graphicData uri="http://schemas.openxmlformats.org/presentationml/2006/ole">
            <mc:AlternateContent xmlns:mc="http://schemas.openxmlformats.org/markup-compatibility/2006">
              <mc:Choice xmlns:v="urn:schemas-microsoft-com:vml" Requires="v">
                <p:oleObj spid="_x0000_s5396" name="Equation" r:id="rId8" imgW="177480" imgH="228600" progId="Equation.DSMT4">
                  <p:embed/>
                </p:oleObj>
              </mc:Choice>
              <mc:Fallback>
                <p:oleObj name="Equation" r:id="rId8" imgW="177480" imgH="228600" progId="Equation.DSMT4">
                  <p:embed/>
                  <p:pic>
                    <p:nvPicPr>
                      <p:cNvPr id="0" name=""/>
                      <p:cNvPicPr/>
                      <p:nvPr/>
                    </p:nvPicPr>
                    <p:blipFill>
                      <a:blip r:embed="rId9"/>
                      <a:stretch>
                        <a:fillRect/>
                      </a:stretch>
                    </p:blipFill>
                    <p:spPr>
                      <a:xfrm>
                        <a:off x="6879844" y="1427988"/>
                        <a:ext cx="193675" cy="2476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3E15AB5-DEF4-4B1B-92A8-84BE61908F04}"/>
              </a:ext>
            </a:extLst>
          </p:cNvPr>
          <p:cNvGraphicFramePr>
            <a:graphicFrameLocks noChangeAspect="1"/>
          </p:cNvGraphicFramePr>
          <p:nvPr>
            <p:extLst>
              <p:ext uri="{D42A27DB-BD31-4B8C-83A1-F6EECF244321}">
                <p14:modId xmlns:p14="http://schemas.microsoft.com/office/powerpoint/2010/main" val="2902959792"/>
              </p:ext>
            </p:extLst>
          </p:nvPr>
        </p:nvGraphicFramePr>
        <p:xfrm>
          <a:off x="7854597" y="1679072"/>
          <a:ext cx="334962" cy="333375"/>
        </p:xfrm>
        <a:graphic>
          <a:graphicData uri="http://schemas.openxmlformats.org/presentationml/2006/ole">
            <mc:AlternateContent xmlns:mc="http://schemas.openxmlformats.org/markup-compatibility/2006">
              <mc:Choice xmlns:v="urn:schemas-microsoft-com:vml" Requires="v">
                <p:oleObj spid="_x0000_s5397" name="Equation" r:id="rId10" imgW="241200" imgH="241200" progId="Equation.DSMT4">
                  <p:embed/>
                </p:oleObj>
              </mc:Choice>
              <mc:Fallback>
                <p:oleObj name="Equation" r:id="rId10" imgW="241200" imgH="241200" progId="Equation.DSMT4">
                  <p:embed/>
                  <p:pic>
                    <p:nvPicPr>
                      <p:cNvPr id="0" name=""/>
                      <p:cNvPicPr/>
                      <p:nvPr/>
                    </p:nvPicPr>
                    <p:blipFill>
                      <a:blip r:embed="rId11"/>
                      <a:stretch>
                        <a:fillRect/>
                      </a:stretch>
                    </p:blipFill>
                    <p:spPr>
                      <a:xfrm>
                        <a:off x="7854597" y="1679072"/>
                        <a:ext cx="334962" cy="33337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2D041B44-C820-4494-9F94-A9903C81561D}"/>
              </a:ext>
            </a:extLst>
          </p:cNvPr>
          <p:cNvGraphicFramePr>
            <a:graphicFrameLocks noChangeAspect="1"/>
          </p:cNvGraphicFramePr>
          <p:nvPr>
            <p:extLst>
              <p:ext uri="{D42A27DB-BD31-4B8C-83A1-F6EECF244321}">
                <p14:modId xmlns:p14="http://schemas.microsoft.com/office/powerpoint/2010/main" val="1818354039"/>
              </p:ext>
            </p:extLst>
          </p:nvPr>
        </p:nvGraphicFramePr>
        <p:xfrm>
          <a:off x="3009900" y="1723581"/>
          <a:ext cx="192088" cy="247650"/>
        </p:xfrm>
        <a:graphic>
          <a:graphicData uri="http://schemas.openxmlformats.org/presentationml/2006/ole">
            <mc:AlternateContent xmlns:mc="http://schemas.openxmlformats.org/markup-compatibility/2006">
              <mc:Choice xmlns:v="urn:schemas-microsoft-com:vml" Requires="v">
                <p:oleObj spid="_x0000_s5398" name="Equation" r:id="rId12" imgW="192151" imgH="246954" progId="Equation.DSMT4">
                  <p:embed/>
                </p:oleObj>
              </mc:Choice>
              <mc:Fallback>
                <p:oleObj name="Equation" r:id="rId12" imgW="192151" imgH="246954" progId="Equation.DSMT4">
                  <p:embed/>
                  <p:pic>
                    <p:nvPicPr>
                      <p:cNvPr id="0" name=""/>
                      <p:cNvPicPr/>
                      <p:nvPr/>
                    </p:nvPicPr>
                    <p:blipFill>
                      <a:blip r:embed="rId13"/>
                      <a:stretch>
                        <a:fillRect/>
                      </a:stretch>
                    </p:blipFill>
                    <p:spPr>
                      <a:xfrm>
                        <a:off x="3009900" y="1723581"/>
                        <a:ext cx="192088" cy="24765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889899D9-9D18-4356-8687-CB1CC3F861F4}"/>
              </a:ext>
            </a:extLst>
          </p:cNvPr>
          <p:cNvGraphicFramePr>
            <a:graphicFrameLocks noChangeAspect="1"/>
          </p:cNvGraphicFramePr>
          <p:nvPr>
            <p:extLst>
              <p:ext uri="{D42A27DB-BD31-4B8C-83A1-F6EECF244321}">
                <p14:modId xmlns:p14="http://schemas.microsoft.com/office/powerpoint/2010/main" val="1196107222"/>
              </p:ext>
            </p:extLst>
          </p:nvPr>
        </p:nvGraphicFramePr>
        <p:xfrm>
          <a:off x="8226356" y="2500502"/>
          <a:ext cx="222116" cy="239202"/>
        </p:xfrm>
        <a:graphic>
          <a:graphicData uri="http://schemas.openxmlformats.org/presentationml/2006/ole">
            <mc:AlternateContent xmlns:mc="http://schemas.openxmlformats.org/markup-compatibility/2006">
              <mc:Choice xmlns:v="urn:schemas-microsoft-com:vml" Requires="v">
                <p:oleObj spid="_x0000_s5399" name="Equation" r:id="rId14" imgW="164880" imgH="177480" progId="Equation.DSMT4">
                  <p:embed/>
                </p:oleObj>
              </mc:Choice>
              <mc:Fallback>
                <p:oleObj name="Equation" r:id="rId14" imgW="164880" imgH="177480" progId="Equation.DSMT4">
                  <p:embed/>
                  <p:pic>
                    <p:nvPicPr>
                      <p:cNvPr id="0" name=""/>
                      <p:cNvPicPr/>
                      <p:nvPr/>
                    </p:nvPicPr>
                    <p:blipFill>
                      <a:blip r:embed="rId15"/>
                      <a:stretch>
                        <a:fillRect/>
                      </a:stretch>
                    </p:blipFill>
                    <p:spPr>
                      <a:xfrm>
                        <a:off x="8226356" y="2500502"/>
                        <a:ext cx="222116" cy="239202"/>
                      </a:xfrm>
                      <a:prstGeom prst="rect">
                        <a:avLst/>
                      </a:prstGeom>
                    </p:spPr>
                  </p:pic>
                </p:oleObj>
              </mc:Fallback>
            </mc:AlternateContent>
          </a:graphicData>
        </a:graphic>
      </p:graphicFrame>
      <p:sp>
        <p:nvSpPr>
          <p:cNvPr id="16" name="Rectangle 4">
            <a:extLst>
              <a:ext uri="{FF2B5EF4-FFF2-40B4-BE49-F238E27FC236}">
                <a16:creationId xmlns:a16="http://schemas.microsoft.com/office/drawing/2014/main" id="{50215C4E-C9C8-45A6-A0CB-BD7F9A975920}"/>
              </a:ext>
            </a:extLst>
          </p:cNvPr>
          <p:cNvSpPr>
            <a:spLocks noChangeArrowheads="1"/>
          </p:cNvSpPr>
          <p:nvPr/>
        </p:nvSpPr>
        <p:spPr bwMode="auto">
          <a:xfrm>
            <a:off x="791437" y="2782236"/>
            <a:ext cx="107158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7" name="Object 16">
            <a:extLst>
              <a:ext uri="{FF2B5EF4-FFF2-40B4-BE49-F238E27FC236}">
                <a16:creationId xmlns:a16="http://schemas.microsoft.com/office/drawing/2014/main" id="{F5602408-8B46-4E5D-9D0C-726D2357E308}"/>
              </a:ext>
            </a:extLst>
          </p:cNvPr>
          <p:cNvGraphicFramePr>
            <a:graphicFrameLocks noChangeAspect="1"/>
          </p:cNvGraphicFramePr>
          <p:nvPr>
            <p:extLst>
              <p:ext uri="{D42A27DB-BD31-4B8C-83A1-F6EECF244321}">
                <p14:modId xmlns:p14="http://schemas.microsoft.com/office/powerpoint/2010/main" val="3988822553"/>
              </p:ext>
            </p:extLst>
          </p:nvPr>
        </p:nvGraphicFramePr>
        <p:xfrm>
          <a:off x="6291796" y="3245883"/>
          <a:ext cx="2083001" cy="1048585"/>
        </p:xfrm>
        <a:graphic>
          <a:graphicData uri="http://schemas.openxmlformats.org/presentationml/2006/ole">
            <mc:AlternateContent xmlns:mc="http://schemas.openxmlformats.org/markup-compatibility/2006">
              <mc:Choice xmlns:v="urn:schemas-microsoft-com:vml" Requires="v">
                <p:oleObj spid="_x0000_s5400" name="Equation" r:id="rId16" imgW="1397000" imgH="711200" progId="Equation.DSMT4">
                  <p:embed/>
                </p:oleObj>
              </mc:Choice>
              <mc:Fallback>
                <p:oleObj name="Equation" r:id="rId16" imgW="1397000" imgH="711200" progId="Equation.DSMT4">
                  <p:embed/>
                  <p:pic>
                    <p:nvPicPr>
                      <p:cNvPr id="0"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1796" y="3245883"/>
                        <a:ext cx="2083001" cy="1048585"/>
                      </a:xfrm>
                      <a:prstGeom prst="rect">
                        <a:avLst/>
                      </a:prstGeom>
                      <a:noFill/>
                    </p:spPr>
                  </p:pic>
                </p:oleObj>
              </mc:Fallback>
            </mc:AlternateContent>
          </a:graphicData>
        </a:graphic>
      </p:graphicFrame>
      <p:graphicFrame>
        <p:nvGraphicFramePr>
          <p:cNvPr id="18" name="Object 17">
            <a:extLst>
              <a:ext uri="{FF2B5EF4-FFF2-40B4-BE49-F238E27FC236}">
                <a16:creationId xmlns:a16="http://schemas.microsoft.com/office/drawing/2014/main" id="{36D5E816-937B-4F9E-BD85-2C8A1E1613F1}"/>
              </a:ext>
            </a:extLst>
          </p:cNvPr>
          <p:cNvGraphicFramePr>
            <a:graphicFrameLocks noChangeAspect="1"/>
          </p:cNvGraphicFramePr>
          <p:nvPr>
            <p:extLst>
              <p:ext uri="{D42A27DB-BD31-4B8C-83A1-F6EECF244321}">
                <p14:modId xmlns:p14="http://schemas.microsoft.com/office/powerpoint/2010/main" val="3841920364"/>
              </p:ext>
            </p:extLst>
          </p:nvPr>
        </p:nvGraphicFramePr>
        <p:xfrm>
          <a:off x="4017963" y="2489200"/>
          <a:ext cx="215709" cy="278105"/>
        </p:xfrm>
        <a:graphic>
          <a:graphicData uri="http://schemas.openxmlformats.org/presentationml/2006/ole">
            <mc:AlternateContent xmlns:mc="http://schemas.openxmlformats.org/markup-compatibility/2006">
              <mc:Choice xmlns:v="urn:schemas-microsoft-com:vml" Requires="v">
                <p:oleObj spid="_x0000_s5401" name="Equation" r:id="rId18" imgW="192151" imgH="246954" progId="Equation.DSMT4">
                  <p:embed/>
                </p:oleObj>
              </mc:Choice>
              <mc:Fallback>
                <p:oleObj name="Equation" r:id="rId18" imgW="192151" imgH="246954" progId="Equation.DSMT4">
                  <p:embed/>
                  <p:pic>
                    <p:nvPicPr>
                      <p:cNvPr id="0" name=""/>
                      <p:cNvPicPr/>
                      <p:nvPr/>
                    </p:nvPicPr>
                    <p:blipFill>
                      <a:blip r:embed="rId19"/>
                      <a:stretch>
                        <a:fillRect/>
                      </a:stretch>
                    </p:blipFill>
                    <p:spPr>
                      <a:xfrm>
                        <a:off x="4017963" y="2489200"/>
                        <a:ext cx="215709" cy="278105"/>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A7F89564-120C-409E-B3AB-C6C9E98FE8A0}"/>
              </a:ext>
            </a:extLst>
          </p:cNvPr>
          <p:cNvGrpSpPr/>
          <p:nvPr/>
        </p:nvGrpSpPr>
        <p:grpSpPr>
          <a:xfrm>
            <a:off x="6420446" y="6046516"/>
            <a:ext cx="1651200" cy="369332"/>
            <a:chOff x="6779264" y="4288139"/>
            <a:chExt cx="1651200" cy="369332"/>
          </a:xfrm>
        </p:grpSpPr>
        <p:graphicFrame>
          <p:nvGraphicFramePr>
            <p:cNvPr id="4" name="Object 3">
              <a:extLst>
                <a:ext uri="{FF2B5EF4-FFF2-40B4-BE49-F238E27FC236}">
                  <a16:creationId xmlns:a16="http://schemas.microsoft.com/office/drawing/2014/main" id="{3FE41779-FA1B-41B4-8136-C819A0354B7F}"/>
                </a:ext>
              </a:extLst>
            </p:cNvPr>
            <p:cNvGraphicFramePr>
              <a:graphicFrameLocks noChangeAspect="1"/>
            </p:cNvGraphicFramePr>
            <p:nvPr>
              <p:extLst>
                <p:ext uri="{D42A27DB-BD31-4B8C-83A1-F6EECF244321}">
                  <p14:modId xmlns:p14="http://schemas.microsoft.com/office/powerpoint/2010/main" val="2969618375"/>
                </p:ext>
              </p:extLst>
            </p:nvPr>
          </p:nvGraphicFramePr>
          <p:xfrm>
            <a:off x="6779264" y="4356963"/>
            <a:ext cx="224817" cy="281021"/>
          </p:xfrm>
          <a:graphic>
            <a:graphicData uri="http://schemas.openxmlformats.org/presentationml/2006/ole">
              <mc:AlternateContent xmlns:mc="http://schemas.openxmlformats.org/markup-compatibility/2006">
                <mc:Choice xmlns:v="urn:schemas-microsoft-com:vml" Requires="v">
                  <p:oleObj spid="_x0000_s5402" name="Equation" r:id="rId20" imgW="152280" imgH="190440" progId="Equation.DSMT4">
                    <p:embed/>
                  </p:oleObj>
                </mc:Choice>
                <mc:Fallback>
                  <p:oleObj name="Equation" r:id="rId20" imgW="152280" imgH="190440" progId="Equation.DSMT4">
                    <p:embed/>
                    <p:pic>
                      <p:nvPicPr>
                        <p:cNvPr id="0" name=""/>
                        <p:cNvPicPr/>
                        <p:nvPr/>
                      </p:nvPicPr>
                      <p:blipFill>
                        <a:blip r:embed="rId21"/>
                        <a:stretch>
                          <a:fillRect/>
                        </a:stretch>
                      </p:blipFill>
                      <p:spPr>
                        <a:xfrm>
                          <a:off x="6779264" y="4356963"/>
                          <a:ext cx="224817" cy="281021"/>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616155A9-9BAA-4125-8B67-7749F8CE827F}"/>
                </a:ext>
              </a:extLst>
            </p:cNvPr>
            <p:cNvSpPr txBox="1"/>
            <p:nvPr/>
          </p:nvSpPr>
          <p:spPr>
            <a:xfrm>
              <a:off x="6937748" y="4288139"/>
              <a:ext cx="1492716" cy="369332"/>
            </a:xfrm>
            <a:prstGeom prst="rect">
              <a:avLst/>
            </a:prstGeom>
            <a:noFill/>
          </p:spPr>
          <p:txBody>
            <a:bodyPr wrap="none" rtlCol="0">
              <a:spAutoFit/>
            </a:bodyPr>
            <a:lstStyle/>
            <a:p>
              <a:r>
                <a:rPr lang="en-US" sz="1800" dirty="0"/>
                <a:t>is focal length</a:t>
              </a:r>
            </a:p>
          </p:txBody>
        </p:sp>
      </p:grpSp>
      <p:grpSp>
        <p:nvGrpSpPr>
          <p:cNvPr id="21" name="Group 20">
            <a:extLst>
              <a:ext uri="{FF2B5EF4-FFF2-40B4-BE49-F238E27FC236}">
                <a16:creationId xmlns:a16="http://schemas.microsoft.com/office/drawing/2014/main" id="{A7F89564-120C-409E-B3AB-C6C9E98FE8A0}"/>
              </a:ext>
            </a:extLst>
          </p:cNvPr>
          <p:cNvGrpSpPr/>
          <p:nvPr/>
        </p:nvGrpSpPr>
        <p:grpSpPr>
          <a:xfrm>
            <a:off x="528065" y="6184297"/>
            <a:ext cx="3885407" cy="390500"/>
            <a:chOff x="2410604" y="3062251"/>
            <a:chExt cx="6435889" cy="390500"/>
          </a:xfrm>
        </p:grpSpPr>
        <p:graphicFrame>
          <p:nvGraphicFramePr>
            <p:cNvPr id="22" name="Object 21">
              <a:extLst>
                <a:ext uri="{FF2B5EF4-FFF2-40B4-BE49-F238E27FC236}">
                  <a16:creationId xmlns:a16="http://schemas.microsoft.com/office/drawing/2014/main" id="{3FE41779-FA1B-41B4-8136-C819A0354B7F}"/>
                </a:ext>
              </a:extLst>
            </p:cNvPr>
            <p:cNvGraphicFramePr>
              <a:graphicFrameLocks noChangeAspect="1"/>
            </p:cNvGraphicFramePr>
            <p:nvPr>
              <p:extLst>
                <p:ext uri="{D42A27DB-BD31-4B8C-83A1-F6EECF244321}">
                  <p14:modId xmlns:p14="http://schemas.microsoft.com/office/powerpoint/2010/main" val="3412184271"/>
                </p:ext>
              </p:extLst>
            </p:nvPr>
          </p:nvGraphicFramePr>
          <p:xfrm>
            <a:off x="2410604" y="3114614"/>
            <a:ext cx="922980" cy="338137"/>
          </p:xfrm>
          <a:graphic>
            <a:graphicData uri="http://schemas.openxmlformats.org/presentationml/2006/ole">
              <mc:AlternateContent xmlns:mc="http://schemas.openxmlformats.org/markup-compatibility/2006">
                <mc:Choice xmlns:v="urn:schemas-microsoft-com:vml" Requires="v">
                  <p:oleObj spid="_x0000_s5403" name="Equation" r:id="rId22" imgW="495000" imgH="228600" progId="Equation.DSMT4">
                    <p:embed/>
                  </p:oleObj>
                </mc:Choice>
                <mc:Fallback>
                  <p:oleObj name="Equation" r:id="rId22" imgW="495000" imgH="228600" progId="Equation.DSMT4">
                    <p:embed/>
                    <p:pic>
                      <p:nvPicPr>
                        <p:cNvPr id="4" name="Object 3">
                          <a:extLst>
                            <a:ext uri="{FF2B5EF4-FFF2-40B4-BE49-F238E27FC236}">
                              <a16:creationId xmlns:a16="http://schemas.microsoft.com/office/drawing/2014/main" id="{3FE41779-FA1B-41B4-8136-C819A0354B7F}"/>
                            </a:ext>
                          </a:extLst>
                        </p:cNvPr>
                        <p:cNvPicPr/>
                        <p:nvPr/>
                      </p:nvPicPr>
                      <p:blipFill>
                        <a:blip r:embed="rId23"/>
                        <a:stretch>
                          <a:fillRect/>
                        </a:stretch>
                      </p:blipFill>
                      <p:spPr>
                        <a:xfrm>
                          <a:off x="2410604" y="3114614"/>
                          <a:ext cx="922980" cy="338137"/>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616155A9-9BAA-4125-8B67-7749F8CE827F}"/>
                </a:ext>
              </a:extLst>
            </p:cNvPr>
            <p:cNvSpPr txBox="1"/>
            <p:nvPr/>
          </p:nvSpPr>
          <p:spPr>
            <a:xfrm>
              <a:off x="2802047" y="3062251"/>
              <a:ext cx="6044446" cy="369332"/>
            </a:xfrm>
            <a:prstGeom prst="rect">
              <a:avLst/>
            </a:prstGeom>
            <a:noFill/>
          </p:spPr>
          <p:txBody>
            <a:bodyPr wrap="square" rtlCol="0">
              <a:spAutoFit/>
            </a:bodyPr>
            <a:lstStyle/>
            <a:p>
              <a:r>
                <a:rPr lang="en-US" sz="1800" dirty="0" smtClean="0"/>
                <a:t>    are</a:t>
              </a:r>
              <a:r>
                <a:rPr lang="en-US" sz="1800" dirty="0" smtClean="0"/>
                <a:t> </a:t>
              </a:r>
              <a:r>
                <a:rPr lang="en-US" sz="1800" dirty="0"/>
                <a:t>the </a:t>
              </a:r>
              <a:r>
                <a:rPr lang="en-US" sz="1800" dirty="0" smtClean="0"/>
                <a:t>coordinates in image plane</a:t>
              </a:r>
              <a:endParaRPr lang="en-US" sz="1800" dirty="0"/>
            </a:p>
          </p:txBody>
        </p:sp>
      </p:grpSp>
    </p:spTree>
    <p:extLst>
      <p:ext uri="{BB962C8B-B14F-4D97-AF65-F5344CB8AC3E}">
        <p14:creationId xmlns:p14="http://schemas.microsoft.com/office/powerpoint/2010/main" val="1817150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AD0C-D6AC-49CC-A200-77D7225D6A12}"/>
              </a:ext>
            </a:extLst>
          </p:cNvPr>
          <p:cNvSpPr>
            <a:spLocks noGrp="1"/>
          </p:cNvSpPr>
          <p:nvPr>
            <p:ph type="title"/>
          </p:nvPr>
        </p:nvSpPr>
        <p:spPr>
          <a:xfrm>
            <a:off x="374904" y="164910"/>
            <a:ext cx="4892040" cy="804354"/>
          </a:xfrm>
        </p:spPr>
        <p:txBody>
          <a:bodyPr/>
          <a:lstStyle/>
          <a:p>
            <a:pPr algn="l"/>
            <a:r>
              <a:rPr lang="en-US" altLang="zh-CN" sz="2400" dirty="0"/>
              <a:t>Ego-motion Subtraction: </a:t>
            </a:r>
            <a:r>
              <a:rPr lang="en-US" sz="2400" dirty="0"/>
              <a:t>Optical Flow </a:t>
            </a:r>
            <a:br>
              <a:rPr lang="en-US" sz="2400" dirty="0"/>
            </a:br>
            <a:r>
              <a:rPr lang="en-US" sz="2400" dirty="0"/>
              <a:t>Induced by Camera Motion</a:t>
            </a:r>
          </a:p>
        </p:txBody>
      </p:sp>
      <p:sp>
        <p:nvSpPr>
          <p:cNvPr id="3" name="Slide Number Placeholder 2">
            <a:extLst>
              <a:ext uri="{FF2B5EF4-FFF2-40B4-BE49-F238E27FC236}">
                <a16:creationId xmlns:a16="http://schemas.microsoft.com/office/drawing/2014/main" id="{DF215112-C74B-49AF-8DB6-D6975792C24A}"/>
              </a:ext>
            </a:extLst>
          </p:cNvPr>
          <p:cNvSpPr>
            <a:spLocks noGrp="1"/>
          </p:cNvSpPr>
          <p:nvPr>
            <p:ph type="sldNum" sz="quarter" idx="11"/>
          </p:nvPr>
        </p:nvSpPr>
        <p:spPr/>
        <p:txBody>
          <a:bodyPr/>
          <a:lstStyle/>
          <a:p>
            <a:pPr>
              <a:defRPr/>
            </a:pPr>
            <a:fld id="{AEC29A28-96DA-47B6-95BE-FED7E2FF6289}" type="slidenum">
              <a:rPr lang="en-US" smtClean="0"/>
              <a:pPr>
                <a:defRPr/>
              </a:pPr>
              <a:t>16</a:t>
            </a:fld>
            <a:endParaRPr lang="en-US"/>
          </a:p>
        </p:txBody>
      </p:sp>
      <p:sp>
        <p:nvSpPr>
          <p:cNvPr id="7" name="TextBox 6">
            <a:extLst>
              <a:ext uri="{FF2B5EF4-FFF2-40B4-BE49-F238E27FC236}">
                <a16:creationId xmlns:a16="http://schemas.microsoft.com/office/drawing/2014/main" id="{DDDB75F2-8AE4-40A4-8812-8BEB4DAF3672}"/>
              </a:ext>
            </a:extLst>
          </p:cNvPr>
          <p:cNvSpPr txBox="1"/>
          <p:nvPr/>
        </p:nvSpPr>
        <p:spPr>
          <a:xfrm>
            <a:off x="510463" y="1417638"/>
            <a:ext cx="7787936"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rPr>
              <a:t>The optical flow of the point     caused by the </a:t>
            </a:r>
            <a:r>
              <a:rPr lang="en-US" sz="2000" b="1" dirty="0">
                <a:solidFill>
                  <a:srgbClr val="000000"/>
                </a:solidFill>
              </a:rPr>
              <a:t>ego-motion</a:t>
            </a:r>
            <a:r>
              <a:rPr lang="en-US" sz="2000" dirty="0">
                <a:solidFill>
                  <a:srgbClr val="000000"/>
                </a:solidFill>
              </a:rPr>
              <a:t> of camera can be calculated according to,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ea typeface="SimSun" panose="02010600030101010101" pitchFamily="2" charset="-122"/>
              </a:rPr>
              <a:t>The velocity     of point     can be derived in terms of camera </a:t>
            </a:r>
            <a:r>
              <a:rPr lang="en-US" altLang="zh-CN" sz="2000" dirty="0">
                <a:solidFill>
                  <a:srgbClr val="000000"/>
                </a:solidFill>
                <a:ea typeface="SimSun" panose="02010600030101010101" pitchFamily="2" charset="-122"/>
              </a:rPr>
              <a:t>velocity        and angular velocity                      ,</a:t>
            </a:r>
            <a:endParaRPr lang="en-US" sz="2000" dirty="0">
              <a:solidFill>
                <a:srgbClr val="000000"/>
              </a:solidFill>
              <a:ea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solidFill>
                <a:srgbClr val="000000"/>
              </a:solidFill>
              <a:ea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ea typeface="SimSun" panose="02010600030101010101" pitchFamily="2" charset="-122"/>
              </a:rPr>
              <a:t>Substituting equation of     into the optical flow equation yields the final expression,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graphicFrame>
        <p:nvGraphicFramePr>
          <p:cNvPr id="9" name="Object 8">
            <a:extLst>
              <a:ext uri="{FF2B5EF4-FFF2-40B4-BE49-F238E27FC236}">
                <a16:creationId xmlns:a16="http://schemas.microsoft.com/office/drawing/2014/main" id="{865B2791-CA14-437F-859A-1C5D69E2772D}"/>
              </a:ext>
            </a:extLst>
          </p:cNvPr>
          <p:cNvGraphicFramePr>
            <a:graphicFrameLocks noChangeAspect="1"/>
          </p:cNvGraphicFramePr>
          <p:nvPr>
            <p:extLst>
              <p:ext uri="{D42A27DB-BD31-4B8C-83A1-F6EECF244321}">
                <p14:modId xmlns:p14="http://schemas.microsoft.com/office/powerpoint/2010/main" val="240506254"/>
              </p:ext>
            </p:extLst>
          </p:nvPr>
        </p:nvGraphicFramePr>
        <p:xfrm>
          <a:off x="3243740" y="1893472"/>
          <a:ext cx="2656519" cy="1707116"/>
        </p:xfrm>
        <a:graphic>
          <a:graphicData uri="http://schemas.openxmlformats.org/presentationml/2006/ole">
            <mc:AlternateContent xmlns:mc="http://schemas.openxmlformats.org/markup-compatibility/2006">
              <mc:Choice xmlns:v="urn:schemas-microsoft-com:vml" Requires="v">
                <p:oleObj spid="_x0000_s6454" name="Equation" r:id="rId3" imgW="1942920" imgH="1244520" progId="Equation.DSMT4">
                  <p:embed/>
                </p:oleObj>
              </mc:Choice>
              <mc:Fallback>
                <p:oleObj name="Equation" r:id="rId3" imgW="1942920" imgH="1244520" progId="Equation.DSMT4">
                  <p:embed/>
                  <p:pic>
                    <p:nvPicPr>
                      <p:cNvPr id="0" name="Object 1"/>
                      <p:cNvPicPr>
                        <a:picLocks noChangeAspect="1" noChangeArrowheads="1"/>
                      </p:cNvPicPr>
                      <p:nvPr/>
                    </p:nvPicPr>
                    <p:blipFill>
                      <a:blip r:embed="rId4"/>
                      <a:srcRect/>
                      <a:stretch>
                        <a:fillRect/>
                      </a:stretch>
                    </p:blipFill>
                    <p:spPr bwMode="auto">
                      <a:xfrm>
                        <a:off x="3243740" y="1893472"/>
                        <a:ext cx="2656519" cy="1707116"/>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8259F435-9B11-46FB-BCD5-9F30D5510C39}"/>
              </a:ext>
            </a:extLst>
          </p:cNvPr>
          <p:cNvGraphicFramePr>
            <a:graphicFrameLocks noChangeAspect="1"/>
          </p:cNvGraphicFramePr>
          <p:nvPr>
            <p:extLst>
              <p:ext uri="{D42A27DB-BD31-4B8C-83A1-F6EECF244321}">
                <p14:modId xmlns:p14="http://schemas.microsoft.com/office/powerpoint/2010/main" val="3655061912"/>
              </p:ext>
            </p:extLst>
          </p:nvPr>
        </p:nvGraphicFramePr>
        <p:xfrm>
          <a:off x="3581983" y="1532710"/>
          <a:ext cx="222250" cy="239713"/>
        </p:xfrm>
        <a:graphic>
          <a:graphicData uri="http://schemas.openxmlformats.org/presentationml/2006/ole">
            <mc:AlternateContent xmlns:mc="http://schemas.openxmlformats.org/markup-compatibility/2006">
              <mc:Choice xmlns:v="urn:schemas-microsoft-com:vml" Requires="v">
                <p:oleObj spid="_x0000_s6455" name="Equation" r:id="rId5" imgW="222737" imgH="239383" progId="Equation.DSMT4">
                  <p:embed/>
                </p:oleObj>
              </mc:Choice>
              <mc:Fallback>
                <p:oleObj name="Equation" r:id="rId5" imgW="222737" imgH="239383" progId="Equation.DSMT4">
                  <p:embed/>
                  <p:pic>
                    <p:nvPicPr>
                      <p:cNvPr id="0" name=""/>
                      <p:cNvPicPr/>
                      <p:nvPr/>
                    </p:nvPicPr>
                    <p:blipFill>
                      <a:blip r:embed="rId6"/>
                      <a:stretch>
                        <a:fillRect/>
                      </a:stretch>
                    </p:blipFill>
                    <p:spPr>
                      <a:xfrm>
                        <a:off x="3581983" y="1532710"/>
                        <a:ext cx="222250" cy="23971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A0233A3-23EF-4102-96E1-499ADA3D6960}"/>
              </a:ext>
            </a:extLst>
          </p:cNvPr>
          <p:cNvGraphicFramePr>
            <a:graphicFrameLocks noChangeAspect="1"/>
          </p:cNvGraphicFramePr>
          <p:nvPr>
            <p:extLst>
              <p:ext uri="{D42A27DB-BD31-4B8C-83A1-F6EECF244321}">
                <p14:modId xmlns:p14="http://schemas.microsoft.com/office/powerpoint/2010/main" val="385366913"/>
              </p:ext>
            </p:extLst>
          </p:nvPr>
        </p:nvGraphicFramePr>
        <p:xfrm>
          <a:off x="3058053" y="3798716"/>
          <a:ext cx="215709" cy="278105"/>
        </p:xfrm>
        <a:graphic>
          <a:graphicData uri="http://schemas.openxmlformats.org/presentationml/2006/ole">
            <mc:AlternateContent xmlns:mc="http://schemas.openxmlformats.org/markup-compatibility/2006">
              <mc:Choice xmlns:v="urn:schemas-microsoft-com:vml" Requires="v">
                <p:oleObj spid="_x0000_s6456" name="Equation" r:id="rId7" imgW="192151" imgH="246954" progId="Equation.DSMT4">
                  <p:embed/>
                </p:oleObj>
              </mc:Choice>
              <mc:Fallback>
                <p:oleObj name="Equation" r:id="rId7" imgW="192151" imgH="246954" progId="Equation.DSMT4">
                  <p:embed/>
                  <p:pic>
                    <p:nvPicPr>
                      <p:cNvPr id="18" name="Object 17">
                        <a:extLst>
                          <a:ext uri="{FF2B5EF4-FFF2-40B4-BE49-F238E27FC236}">
                            <a16:creationId xmlns:a16="http://schemas.microsoft.com/office/drawing/2014/main" id="{36D5E816-937B-4F9E-BD85-2C8A1E1613F1}"/>
                          </a:ext>
                        </a:extLst>
                      </p:cNvPr>
                      <p:cNvPicPr/>
                      <p:nvPr/>
                    </p:nvPicPr>
                    <p:blipFill>
                      <a:blip r:embed="rId8"/>
                      <a:stretch>
                        <a:fillRect/>
                      </a:stretch>
                    </p:blipFill>
                    <p:spPr>
                      <a:xfrm>
                        <a:off x="3058053" y="3798716"/>
                        <a:ext cx="215709" cy="27810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7F323CE-5DC9-4CB4-84B9-D3942A99574B}"/>
              </a:ext>
            </a:extLst>
          </p:cNvPr>
          <p:cNvGraphicFramePr>
            <a:graphicFrameLocks noChangeAspect="1"/>
          </p:cNvGraphicFramePr>
          <p:nvPr>
            <p:extLst>
              <p:ext uri="{D42A27DB-BD31-4B8C-83A1-F6EECF244321}">
                <p14:modId xmlns:p14="http://schemas.microsoft.com/office/powerpoint/2010/main" val="2374736693"/>
              </p:ext>
            </p:extLst>
          </p:nvPr>
        </p:nvGraphicFramePr>
        <p:xfrm>
          <a:off x="1942850" y="3745539"/>
          <a:ext cx="215709" cy="345134"/>
        </p:xfrm>
        <a:graphic>
          <a:graphicData uri="http://schemas.openxmlformats.org/presentationml/2006/ole">
            <mc:AlternateContent xmlns:mc="http://schemas.openxmlformats.org/markup-compatibility/2006">
              <mc:Choice xmlns:v="urn:schemas-microsoft-com:vml" Requires="v">
                <p:oleObj spid="_x0000_s6457" name="Equation" r:id="rId9" imgW="126720" imgH="203040" progId="Equation.DSMT4">
                  <p:embed/>
                </p:oleObj>
              </mc:Choice>
              <mc:Fallback>
                <p:oleObj name="Equation" r:id="rId9" imgW="126720" imgH="203040" progId="Equation.DSMT4">
                  <p:embed/>
                  <p:pic>
                    <p:nvPicPr>
                      <p:cNvPr id="0" name=""/>
                      <p:cNvPicPr/>
                      <p:nvPr/>
                    </p:nvPicPr>
                    <p:blipFill>
                      <a:blip r:embed="rId10"/>
                      <a:stretch>
                        <a:fillRect/>
                      </a:stretch>
                    </p:blipFill>
                    <p:spPr>
                      <a:xfrm>
                        <a:off x="1942850" y="3745539"/>
                        <a:ext cx="215709" cy="345134"/>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CAA39E4A-AC03-4B9C-BB18-C1BE8D71B1FD}"/>
              </a:ext>
            </a:extLst>
          </p:cNvPr>
          <p:cNvGraphicFramePr>
            <a:graphicFrameLocks noChangeAspect="1"/>
          </p:cNvGraphicFramePr>
          <p:nvPr>
            <p:extLst>
              <p:ext uri="{D42A27DB-BD31-4B8C-83A1-F6EECF244321}">
                <p14:modId xmlns:p14="http://schemas.microsoft.com/office/powerpoint/2010/main" val="3271741333"/>
              </p:ext>
            </p:extLst>
          </p:nvPr>
        </p:nvGraphicFramePr>
        <p:xfrm>
          <a:off x="3536617" y="4453374"/>
          <a:ext cx="1249363" cy="311150"/>
        </p:xfrm>
        <a:graphic>
          <a:graphicData uri="http://schemas.openxmlformats.org/presentationml/2006/ole">
            <mc:AlternateContent xmlns:mc="http://schemas.openxmlformats.org/markup-compatibility/2006">
              <mc:Choice xmlns:v="urn:schemas-microsoft-com:vml" Requires="v">
                <p:oleObj spid="_x0000_s6458" name="Equation" r:id="rId11" imgW="812520" imgH="203040" progId="Equation.DSMT4">
                  <p:embed/>
                </p:oleObj>
              </mc:Choice>
              <mc:Fallback>
                <p:oleObj name="Equation" r:id="rId11" imgW="812520" imgH="203040" progId="Equation.DSMT4">
                  <p:embed/>
                  <p:pic>
                    <p:nvPicPr>
                      <p:cNvPr id="0" name=""/>
                      <p:cNvPicPr/>
                      <p:nvPr/>
                    </p:nvPicPr>
                    <p:blipFill>
                      <a:blip r:embed="rId12"/>
                      <a:stretch>
                        <a:fillRect/>
                      </a:stretch>
                    </p:blipFill>
                    <p:spPr>
                      <a:xfrm>
                        <a:off x="3536617" y="4453374"/>
                        <a:ext cx="1249363" cy="31115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8232A2A-1BAC-4B14-8446-8765BE126563}"/>
              </a:ext>
            </a:extLst>
          </p:cNvPr>
          <p:cNvGraphicFramePr>
            <a:graphicFrameLocks noChangeAspect="1"/>
          </p:cNvGraphicFramePr>
          <p:nvPr>
            <p:extLst>
              <p:ext uri="{D42A27DB-BD31-4B8C-83A1-F6EECF244321}">
                <p14:modId xmlns:p14="http://schemas.microsoft.com/office/powerpoint/2010/main" val="1631091876"/>
              </p:ext>
            </p:extLst>
          </p:nvPr>
        </p:nvGraphicFramePr>
        <p:xfrm>
          <a:off x="7670130" y="3759377"/>
          <a:ext cx="1051382" cy="345134"/>
        </p:xfrm>
        <a:graphic>
          <a:graphicData uri="http://schemas.openxmlformats.org/presentationml/2006/ole">
            <mc:AlternateContent xmlns:mc="http://schemas.openxmlformats.org/markup-compatibility/2006">
              <mc:Choice xmlns:v="urn:schemas-microsoft-com:vml" Requires="v">
                <p:oleObj spid="_x0000_s6459" name="Equation" r:id="rId13" imgW="1104840" imgH="253800" progId="Equation.DSMT4">
                  <p:embed/>
                </p:oleObj>
              </mc:Choice>
              <mc:Fallback>
                <p:oleObj name="Equation" r:id="rId13" imgW="1104840" imgH="253800" progId="Equation.DSMT4">
                  <p:embed/>
                  <p:pic>
                    <p:nvPicPr>
                      <p:cNvPr id="0" name=""/>
                      <p:cNvPicPr/>
                      <p:nvPr/>
                    </p:nvPicPr>
                    <p:blipFill>
                      <a:blip r:embed="rId14"/>
                      <a:stretch>
                        <a:fillRect/>
                      </a:stretch>
                    </p:blipFill>
                    <p:spPr>
                      <a:xfrm>
                        <a:off x="7670130" y="3759377"/>
                        <a:ext cx="1051382" cy="345134"/>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4586E776-76A9-43DF-9E52-7096D4AA7612}"/>
              </a:ext>
            </a:extLst>
          </p:cNvPr>
          <p:cNvGraphicFramePr>
            <a:graphicFrameLocks noChangeAspect="1"/>
          </p:cNvGraphicFramePr>
          <p:nvPr>
            <p:extLst>
              <p:ext uri="{D42A27DB-BD31-4B8C-83A1-F6EECF244321}">
                <p14:modId xmlns:p14="http://schemas.microsoft.com/office/powerpoint/2010/main" val="586931391"/>
              </p:ext>
            </p:extLst>
          </p:nvPr>
        </p:nvGraphicFramePr>
        <p:xfrm>
          <a:off x="2774192" y="4062883"/>
          <a:ext cx="1300658" cy="345133"/>
        </p:xfrm>
        <a:graphic>
          <a:graphicData uri="http://schemas.openxmlformats.org/presentationml/2006/ole">
            <mc:AlternateContent xmlns:mc="http://schemas.openxmlformats.org/markup-compatibility/2006">
              <mc:Choice xmlns:v="urn:schemas-microsoft-com:vml" Requires="v">
                <p:oleObj spid="_x0000_s6460" name="Equation" r:id="rId15" imgW="1218960" imgH="253800" progId="Equation.DSMT4">
                  <p:embed/>
                </p:oleObj>
              </mc:Choice>
              <mc:Fallback>
                <p:oleObj name="Equation" r:id="rId15" imgW="1218960" imgH="253800" progId="Equation.DSMT4">
                  <p:embed/>
                  <p:pic>
                    <p:nvPicPr>
                      <p:cNvPr id="0" name=""/>
                      <p:cNvPicPr/>
                      <p:nvPr/>
                    </p:nvPicPr>
                    <p:blipFill>
                      <a:blip r:embed="rId16"/>
                      <a:stretch>
                        <a:fillRect/>
                      </a:stretch>
                    </p:blipFill>
                    <p:spPr>
                      <a:xfrm>
                        <a:off x="2774192" y="4062883"/>
                        <a:ext cx="1300658" cy="34513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3FF8BE43-5C73-4138-A11E-B29F889B47FE}"/>
              </a:ext>
            </a:extLst>
          </p:cNvPr>
          <p:cNvGraphicFramePr>
            <a:graphicFrameLocks noChangeAspect="1"/>
          </p:cNvGraphicFramePr>
          <p:nvPr>
            <p:extLst>
              <p:ext uri="{D42A27DB-BD31-4B8C-83A1-F6EECF244321}">
                <p14:modId xmlns:p14="http://schemas.microsoft.com/office/powerpoint/2010/main" val="2734583368"/>
              </p:ext>
            </p:extLst>
          </p:nvPr>
        </p:nvGraphicFramePr>
        <p:xfrm>
          <a:off x="3118034" y="4861433"/>
          <a:ext cx="215900" cy="344487"/>
        </p:xfrm>
        <a:graphic>
          <a:graphicData uri="http://schemas.openxmlformats.org/presentationml/2006/ole">
            <mc:AlternateContent xmlns:mc="http://schemas.openxmlformats.org/markup-compatibility/2006">
              <mc:Choice xmlns:v="urn:schemas-microsoft-com:vml" Requires="v">
                <p:oleObj spid="_x0000_s6461" name="Equation" r:id="rId17" imgW="215180" imgH="344653" progId="Equation.DSMT4">
                  <p:embed/>
                </p:oleObj>
              </mc:Choice>
              <mc:Fallback>
                <p:oleObj name="Equation" r:id="rId17" imgW="215180" imgH="344653" progId="Equation.DSMT4">
                  <p:embed/>
                  <p:pic>
                    <p:nvPicPr>
                      <p:cNvPr id="0" name=""/>
                      <p:cNvPicPr/>
                      <p:nvPr/>
                    </p:nvPicPr>
                    <p:blipFill>
                      <a:blip r:embed="rId18"/>
                      <a:stretch>
                        <a:fillRect/>
                      </a:stretch>
                    </p:blipFill>
                    <p:spPr>
                      <a:xfrm>
                        <a:off x="3118034" y="4861433"/>
                        <a:ext cx="215900" cy="344487"/>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DFAE187E-C81E-4E17-A4A8-7FBAF3E8D983}"/>
              </a:ext>
            </a:extLst>
          </p:cNvPr>
          <p:cNvGraphicFramePr>
            <a:graphicFrameLocks noChangeAspect="1"/>
          </p:cNvGraphicFramePr>
          <p:nvPr>
            <p:extLst>
              <p:ext uri="{D42A27DB-BD31-4B8C-83A1-F6EECF244321}">
                <p14:modId xmlns:p14="http://schemas.microsoft.com/office/powerpoint/2010/main" val="3595146721"/>
              </p:ext>
            </p:extLst>
          </p:nvPr>
        </p:nvGraphicFramePr>
        <p:xfrm>
          <a:off x="3412653" y="5271612"/>
          <a:ext cx="1515964" cy="626267"/>
        </p:xfrm>
        <a:graphic>
          <a:graphicData uri="http://schemas.openxmlformats.org/presentationml/2006/ole">
            <mc:AlternateContent xmlns:mc="http://schemas.openxmlformats.org/markup-compatibility/2006">
              <mc:Choice xmlns:v="urn:schemas-microsoft-com:vml" Requires="v">
                <p:oleObj spid="_x0000_s6462" name="Equation" r:id="rId19" imgW="965160" imgH="393480" progId="Equation.DSMT4">
                  <p:embed/>
                </p:oleObj>
              </mc:Choice>
              <mc:Fallback>
                <p:oleObj name="Equation" r:id="rId19" imgW="965160" imgH="393480" progId="Equation.DSMT4">
                  <p:embed/>
                  <p:pic>
                    <p:nvPicPr>
                      <p:cNvPr id="0" name="Object 3"/>
                      <p:cNvPicPr>
                        <a:picLocks noChangeAspect="1" noChangeArrowheads="1"/>
                      </p:cNvPicPr>
                      <p:nvPr/>
                    </p:nvPicPr>
                    <p:blipFill>
                      <a:blip r:embed="rId20"/>
                      <a:srcRect/>
                      <a:stretch>
                        <a:fillRect/>
                      </a:stretch>
                    </p:blipFill>
                    <p:spPr bwMode="auto">
                      <a:xfrm>
                        <a:off x="3412653" y="5271612"/>
                        <a:ext cx="1515964" cy="626267"/>
                      </a:xfrm>
                      <a:prstGeom prst="rect">
                        <a:avLst/>
                      </a:prstGeom>
                      <a:noFill/>
                      <a:ln w="38100">
                        <a:solidFill>
                          <a:schemeClr val="tx1"/>
                        </a:solidFill>
                      </a:ln>
                    </p:spPr>
                  </p:pic>
                </p:oleObj>
              </mc:Fallback>
            </mc:AlternateContent>
          </a:graphicData>
        </a:graphic>
      </p:graphicFrame>
      <p:sp>
        <p:nvSpPr>
          <p:cNvPr id="21" name="Rectangle 6">
            <a:extLst>
              <a:ext uri="{FF2B5EF4-FFF2-40B4-BE49-F238E27FC236}">
                <a16:creationId xmlns:a16="http://schemas.microsoft.com/office/drawing/2014/main" id="{4727AB53-0ADC-4EE2-847C-CF9D20D9404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a:extLst>
              <a:ext uri="{FF2B5EF4-FFF2-40B4-BE49-F238E27FC236}">
                <a16:creationId xmlns:a16="http://schemas.microsoft.com/office/drawing/2014/main" id="{A48B7D4B-B9A0-4F47-BCFB-534A5FD9F0E9}"/>
              </a:ext>
            </a:extLst>
          </p:cNvPr>
          <p:cNvGraphicFramePr>
            <a:graphicFrameLocks noChangeAspect="1"/>
          </p:cNvGraphicFramePr>
          <p:nvPr>
            <p:extLst>
              <p:ext uri="{D42A27DB-BD31-4B8C-83A1-F6EECF244321}">
                <p14:modId xmlns:p14="http://schemas.microsoft.com/office/powerpoint/2010/main" val="3163469021"/>
              </p:ext>
            </p:extLst>
          </p:nvPr>
        </p:nvGraphicFramePr>
        <p:xfrm>
          <a:off x="1028085" y="5952126"/>
          <a:ext cx="1524981" cy="905874"/>
        </p:xfrm>
        <a:graphic>
          <a:graphicData uri="http://schemas.openxmlformats.org/presentationml/2006/ole">
            <mc:AlternateContent xmlns:mc="http://schemas.openxmlformats.org/markup-compatibility/2006">
              <mc:Choice xmlns:v="urn:schemas-microsoft-com:vml" Requires="v">
                <p:oleObj spid="_x0000_s6463" name="Equation" r:id="rId21" imgW="1104840" imgH="660240" progId="Equation.DSMT4">
                  <p:embed/>
                </p:oleObj>
              </mc:Choice>
              <mc:Fallback>
                <p:oleObj name="Equation" r:id="rId21" imgW="1104840" imgH="660240" progId="Equation.DSMT4">
                  <p:embed/>
                  <p:pic>
                    <p:nvPicPr>
                      <p:cNvPr id="0" name="Object 5"/>
                      <p:cNvPicPr>
                        <a:picLocks noChangeAspect="1" noChangeArrowheads="1"/>
                      </p:cNvPicPr>
                      <p:nvPr/>
                    </p:nvPicPr>
                    <p:blipFill>
                      <a:blip r:embed="rId22"/>
                      <a:srcRect/>
                      <a:stretch>
                        <a:fillRect/>
                      </a:stretch>
                    </p:blipFill>
                    <p:spPr bwMode="auto">
                      <a:xfrm>
                        <a:off x="1028085" y="5952126"/>
                        <a:ext cx="1524981" cy="905874"/>
                      </a:xfrm>
                      <a:prstGeom prst="rect">
                        <a:avLst/>
                      </a:prstGeom>
                      <a:noFill/>
                    </p:spPr>
                  </p:pic>
                </p:oleObj>
              </mc:Fallback>
            </mc:AlternateContent>
          </a:graphicData>
        </a:graphic>
      </p:graphicFrame>
      <p:graphicFrame>
        <p:nvGraphicFramePr>
          <p:cNvPr id="23" name="Object 22">
            <a:extLst>
              <a:ext uri="{FF2B5EF4-FFF2-40B4-BE49-F238E27FC236}">
                <a16:creationId xmlns:a16="http://schemas.microsoft.com/office/drawing/2014/main" id="{5031A73F-784E-4603-8721-7EDC3A4A3707}"/>
              </a:ext>
            </a:extLst>
          </p:cNvPr>
          <p:cNvGraphicFramePr>
            <a:graphicFrameLocks noChangeAspect="1"/>
          </p:cNvGraphicFramePr>
          <p:nvPr>
            <p:extLst>
              <p:ext uri="{D42A27DB-BD31-4B8C-83A1-F6EECF244321}">
                <p14:modId xmlns:p14="http://schemas.microsoft.com/office/powerpoint/2010/main" val="1654714494"/>
              </p:ext>
            </p:extLst>
          </p:nvPr>
        </p:nvGraphicFramePr>
        <p:xfrm>
          <a:off x="5756142" y="5668913"/>
          <a:ext cx="2094513" cy="995992"/>
        </p:xfrm>
        <a:graphic>
          <a:graphicData uri="http://schemas.openxmlformats.org/presentationml/2006/ole">
            <mc:AlternateContent xmlns:mc="http://schemas.openxmlformats.org/markup-compatibility/2006">
              <mc:Choice xmlns:v="urn:schemas-microsoft-com:vml" Requires="v">
                <p:oleObj spid="_x0000_s6464" name="Equation" r:id="rId23" imgW="1815840" imgH="863280" progId="Equation.DSMT4">
                  <p:embed/>
                </p:oleObj>
              </mc:Choice>
              <mc:Fallback>
                <p:oleObj name="Equation" r:id="rId23" imgW="1815840" imgH="863280" progId="Equation.DSMT4">
                  <p:embed/>
                  <p:pic>
                    <p:nvPicPr>
                      <p:cNvPr id="0" name=""/>
                      <p:cNvPicPr/>
                      <p:nvPr/>
                    </p:nvPicPr>
                    <p:blipFill>
                      <a:blip r:embed="rId24"/>
                      <a:stretch>
                        <a:fillRect/>
                      </a:stretch>
                    </p:blipFill>
                    <p:spPr>
                      <a:xfrm>
                        <a:off x="5756142" y="5668913"/>
                        <a:ext cx="2094513" cy="995992"/>
                      </a:xfrm>
                      <a:prstGeom prst="rect">
                        <a:avLst/>
                      </a:prstGeom>
                    </p:spPr>
                  </p:pic>
                </p:oleObj>
              </mc:Fallback>
            </mc:AlternateContent>
          </a:graphicData>
        </a:graphic>
      </p:graphicFrame>
    </p:spTree>
    <p:extLst>
      <p:ext uri="{BB962C8B-B14F-4D97-AF65-F5344CB8AC3E}">
        <p14:creationId xmlns:p14="http://schemas.microsoft.com/office/powerpoint/2010/main" val="412717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black and white map&#10;&#10;Description automatically generated with low confidence">
            <a:extLst>
              <a:ext uri="{FF2B5EF4-FFF2-40B4-BE49-F238E27FC236}">
                <a16:creationId xmlns:a16="http://schemas.microsoft.com/office/drawing/2014/main" id="{0D127F8A-CA84-4F94-AA37-135ACA4D5127}"/>
              </a:ext>
            </a:extLst>
          </p:cNvPr>
          <p:cNvPicPr>
            <a:picLocks noChangeAspect="1"/>
          </p:cNvPicPr>
          <p:nvPr/>
        </p:nvPicPr>
        <p:blipFill rotWithShape="1">
          <a:blip r:embed="rId3">
            <a:extLst>
              <a:ext uri="{28A0092B-C50C-407E-A947-70E740481C1C}">
                <a14:useLocalDpi xmlns:a14="http://schemas.microsoft.com/office/drawing/2010/main" val="0"/>
              </a:ext>
            </a:extLst>
          </a:blip>
          <a:srcRect l="5904" t="4246" r="6428" b="11704"/>
          <a:stretch/>
        </p:blipFill>
        <p:spPr>
          <a:xfrm>
            <a:off x="4488488" y="4264681"/>
            <a:ext cx="3557212" cy="2400654"/>
          </a:xfrm>
          <a:prstGeom prst="rect">
            <a:avLst/>
          </a:prstGeom>
        </p:spPr>
      </p:pic>
      <p:graphicFrame>
        <p:nvGraphicFramePr>
          <p:cNvPr id="51" name="Table 51">
            <a:extLst>
              <a:ext uri="{FF2B5EF4-FFF2-40B4-BE49-F238E27FC236}">
                <a16:creationId xmlns:a16="http://schemas.microsoft.com/office/drawing/2014/main" id="{761C43C6-389F-45E8-817A-1772A1B80EEE}"/>
              </a:ext>
            </a:extLst>
          </p:cNvPr>
          <p:cNvGraphicFramePr>
            <a:graphicFrameLocks noGrp="1"/>
          </p:cNvGraphicFramePr>
          <p:nvPr>
            <p:extLst>
              <p:ext uri="{D42A27DB-BD31-4B8C-83A1-F6EECF244321}">
                <p14:modId xmlns:p14="http://schemas.microsoft.com/office/powerpoint/2010/main" val="1329560087"/>
              </p:ext>
            </p:extLst>
          </p:nvPr>
        </p:nvGraphicFramePr>
        <p:xfrm>
          <a:off x="4981509" y="1982500"/>
          <a:ext cx="3074632" cy="1112520"/>
        </p:xfrm>
        <a:graphic>
          <a:graphicData uri="http://schemas.openxmlformats.org/drawingml/2006/table">
            <a:tbl>
              <a:tblPr firstRow="1" bandRow="1">
                <a:tableStyleId>{5C22544A-7EE6-4342-B048-85BDC9FD1C3A}</a:tableStyleId>
              </a:tblPr>
              <a:tblGrid>
                <a:gridCol w="2059619">
                  <a:extLst>
                    <a:ext uri="{9D8B030D-6E8A-4147-A177-3AD203B41FA5}">
                      <a16:colId xmlns:a16="http://schemas.microsoft.com/office/drawing/2014/main" val="3475968211"/>
                    </a:ext>
                  </a:extLst>
                </a:gridCol>
                <a:gridCol w="1015013">
                  <a:extLst>
                    <a:ext uri="{9D8B030D-6E8A-4147-A177-3AD203B41FA5}">
                      <a16:colId xmlns:a16="http://schemas.microsoft.com/office/drawing/2014/main" val="1861365399"/>
                    </a:ext>
                  </a:extLst>
                </a:gridCol>
              </a:tblGrid>
              <a:tr h="370840">
                <a:tc>
                  <a:txBody>
                    <a:bodyPr/>
                    <a:lstStyle/>
                    <a:p>
                      <a:r>
                        <a:rPr lang="en-US" dirty="0"/>
                        <a:t>Camera motion</a:t>
                      </a:r>
                    </a:p>
                  </a:txBody>
                  <a:tcPr/>
                </a:tc>
                <a:tc>
                  <a:txBody>
                    <a:bodyPr/>
                    <a:lstStyle/>
                    <a:p>
                      <a:endParaRPr lang="en-US"/>
                    </a:p>
                  </a:txBody>
                  <a:tcPr/>
                </a:tc>
                <a:extLst>
                  <a:ext uri="{0D108BD9-81ED-4DB2-BD59-A6C34878D82A}">
                    <a16:rowId xmlns:a16="http://schemas.microsoft.com/office/drawing/2014/main" val="465568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Optical parameters</a:t>
                      </a:r>
                    </a:p>
                  </a:txBody>
                  <a:tcPr/>
                </a:tc>
                <a:tc>
                  <a:txBody>
                    <a:bodyPr/>
                    <a:lstStyle/>
                    <a:p>
                      <a:endParaRPr lang="en-US"/>
                    </a:p>
                  </a:txBody>
                  <a:tcPr/>
                </a:tc>
                <a:extLst>
                  <a:ext uri="{0D108BD9-81ED-4DB2-BD59-A6C34878D82A}">
                    <a16:rowId xmlns:a16="http://schemas.microsoft.com/office/drawing/2014/main" val="3603102672"/>
                  </a:ext>
                </a:extLst>
              </a:tr>
              <a:tr h="370840">
                <a:tc>
                  <a:txBody>
                    <a:bodyPr/>
                    <a:lstStyle/>
                    <a:p>
                      <a:r>
                        <a:rPr lang="en-US" sz="1800" dirty="0"/>
                        <a:t>Depth</a:t>
                      </a:r>
                      <a:endParaRPr lang="en-US" dirty="0"/>
                    </a:p>
                  </a:txBody>
                  <a:tcPr/>
                </a:tc>
                <a:tc>
                  <a:txBody>
                    <a:bodyPr/>
                    <a:lstStyle/>
                    <a:p>
                      <a:endParaRPr lang="en-US" dirty="0"/>
                    </a:p>
                  </a:txBody>
                  <a:tcPr/>
                </a:tc>
                <a:extLst>
                  <a:ext uri="{0D108BD9-81ED-4DB2-BD59-A6C34878D82A}">
                    <a16:rowId xmlns:a16="http://schemas.microsoft.com/office/drawing/2014/main" val="2496795404"/>
                  </a:ext>
                </a:extLst>
              </a:tr>
            </a:tbl>
          </a:graphicData>
        </a:graphic>
      </p:graphicFrame>
      <p:sp>
        <p:nvSpPr>
          <p:cNvPr id="8" name="TextBox 7">
            <a:extLst>
              <a:ext uri="{FF2B5EF4-FFF2-40B4-BE49-F238E27FC236}">
                <a16:creationId xmlns:a16="http://schemas.microsoft.com/office/drawing/2014/main" id="{F1FDC637-DC33-42EB-BCD2-D2274763AEF9}"/>
              </a:ext>
            </a:extLst>
          </p:cNvPr>
          <p:cNvSpPr txBox="1"/>
          <p:nvPr/>
        </p:nvSpPr>
        <p:spPr>
          <a:xfrm>
            <a:off x="610340" y="1300225"/>
            <a:ext cx="7847860"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ea typeface="SimSun" panose="02010600030101010101" pitchFamily="2" charset="-122"/>
              </a:rPr>
              <a:t>The computation of the optical flow    requires </a:t>
            </a:r>
            <a:r>
              <a:rPr lang="en-US" sz="2000" dirty="0" smtClean="0">
                <a:solidFill>
                  <a:srgbClr val="000000"/>
                </a:solidFill>
                <a:ea typeface="SimSun" panose="02010600030101010101" pitchFamily="2" charset="-122"/>
              </a:rPr>
              <a:t>knowledge </a:t>
            </a:r>
            <a:r>
              <a:rPr lang="en-US" sz="2000" dirty="0">
                <a:solidFill>
                  <a:srgbClr val="000000"/>
                </a:solidFill>
                <a:ea typeface="SimSun" panose="02010600030101010101" pitchFamily="2" charset="-122"/>
              </a:rPr>
              <a:t>of camera motion, camera optical </a:t>
            </a:r>
            <a:r>
              <a:rPr lang="en-US" sz="2000" dirty="0" smtClean="0">
                <a:solidFill>
                  <a:srgbClr val="000000"/>
                </a:solidFill>
                <a:ea typeface="SimSun" panose="02010600030101010101" pitchFamily="2" charset="-122"/>
              </a:rPr>
              <a:t>parameters, </a:t>
            </a:r>
            <a:r>
              <a:rPr lang="en-US" sz="2000" dirty="0">
                <a:solidFill>
                  <a:srgbClr val="000000"/>
                </a:solidFill>
                <a:ea typeface="SimSun" panose="02010600030101010101" pitchFamily="2" charset="-122"/>
              </a:rPr>
              <a:t>and depth of the scene.</a:t>
            </a:r>
          </a:p>
        </p:txBody>
      </p:sp>
      <p:sp>
        <p:nvSpPr>
          <p:cNvPr id="2" name="Title 1">
            <a:extLst>
              <a:ext uri="{FF2B5EF4-FFF2-40B4-BE49-F238E27FC236}">
                <a16:creationId xmlns:a16="http://schemas.microsoft.com/office/drawing/2014/main" id="{AC9472D0-D915-42BF-8E9F-3DAC6F4D4A5F}"/>
              </a:ext>
            </a:extLst>
          </p:cNvPr>
          <p:cNvSpPr>
            <a:spLocks noGrp="1"/>
          </p:cNvSpPr>
          <p:nvPr>
            <p:ph type="title"/>
          </p:nvPr>
        </p:nvSpPr>
        <p:spPr>
          <a:xfrm>
            <a:off x="430567" y="141473"/>
            <a:ext cx="4789503" cy="1143000"/>
          </a:xfrm>
        </p:spPr>
        <p:txBody>
          <a:bodyPr/>
          <a:lstStyle/>
          <a:p>
            <a:pPr algn="l"/>
            <a:r>
              <a:rPr lang="en-US" altLang="zh-CN" sz="2400" dirty="0"/>
              <a:t>Ego-motion Subtraction</a:t>
            </a:r>
            <a:r>
              <a:rPr lang="en-US" altLang="zh-CN" sz="2400" dirty="0" smtClean="0"/>
              <a:t>:</a:t>
            </a:r>
            <a:br>
              <a:rPr lang="en-US" altLang="zh-CN" sz="2400" dirty="0" smtClean="0"/>
            </a:br>
            <a:r>
              <a:rPr lang="en-US" altLang="zh-CN" sz="2400" dirty="0" smtClean="0"/>
              <a:t>Requirements</a:t>
            </a:r>
            <a:endParaRPr lang="en-US" sz="2400" dirty="0"/>
          </a:p>
        </p:txBody>
      </p:sp>
      <p:sp>
        <p:nvSpPr>
          <p:cNvPr id="3" name="Slide Number Placeholder 2">
            <a:extLst>
              <a:ext uri="{FF2B5EF4-FFF2-40B4-BE49-F238E27FC236}">
                <a16:creationId xmlns:a16="http://schemas.microsoft.com/office/drawing/2014/main" id="{CF706FCD-D25A-4924-B879-638473C540C9}"/>
              </a:ext>
            </a:extLst>
          </p:cNvPr>
          <p:cNvSpPr>
            <a:spLocks noGrp="1"/>
          </p:cNvSpPr>
          <p:nvPr>
            <p:ph type="sldNum" sz="quarter" idx="11"/>
          </p:nvPr>
        </p:nvSpPr>
        <p:spPr/>
        <p:txBody>
          <a:bodyPr/>
          <a:lstStyle/>
          <a:p>
            <a:pPr>
              <a:defRPr/>
            </a:pPr>
            <a:fld id="{AEC29A28-96DA-47B6-95BE-FED7E2FF6289}" type="slidenum">
              <a:rPr lang="en-US" smtClean="0"/>
              <a:pPr>
                <a:defRPr/>
              </a:pPr>
              <a:t>17</a:t>
            </a:fld>
            <a:endParaRPr lang="en-US"/>
          </a:p>
        </p:txBody>
      </p:sp>
      <p:sp>
        <p:nvSpPr>
          <p:cNvPr id="28" name="TextBox 27">
            <a:extLst>
              <a:ext uri="{FF2B5EF4-FFF2-40B4-BE49-F238E27FC236}">
                <a16:creationId xmlns:a16="http://schemas.microsoft.com/office/drawing/2014/main" id="{3CFFA744-04CB-4E66-A959-2E6B8789D646}"/>
              </a:ext>
            </a:extLst>
          </p:cNvPr>
          <p:cNvSpPr txBox="1"/>
          <p:nvPr/>
        </p:nvSpPr>
        <p:spPr>
          <a:xfrm>
            <a:off x="648070" y="3049874"/>
            <a:ext cx="7847860"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ea typeface="SimSun" panose="02010600030101010101" pitchFamily="2" charset="-122"/>
              </a:rPr>
              <a:t>For ground vehicles (e.g., UGV, self-driving car), the camera motion can be estimated via onboard sensor (e.g., IMU, GPS). The depth map can be obtained by depth sensor, for instance, stereo camera and Lidar.</a:t>
            </a:r>
          </a:p>
        </p:txBody>
      </p:sp>
      <p:graphicFrame>
        <p:nvGraphicFramePr>
          <p:cNvPr id="34" name="Object 33">
            <a:extLst>
              <a:ext uri="{FF2B5EF4-FFF2-40B4-BE49-F238E27FC236}">
                <a16:creationId xmlns:a16="http://schemas.microsoft.com/office/drawing/2014/main" id="{6F02D889-D79A-44D9-9213-702E292AC7AA}"/>
              </a:ext>
            </a:extLst>
          </p:cNvPr>
          <p:cNvGraphicFramePr>
            <a:graphicFrameLocks noChangeAspect="1"/>
          </p:cNvGraphicFramePr>
          <p:nvPr>
            <p:extLst>
              <p:ext uri="{D42A27DB-BD31-4B8C-83A1-F6EECF244321}">
                <p14:modId xmlns:p14="http://schemas.microsoft.com/office/powerpoint/2010/main" val="4168775883"/>
              </p:ext>
            </p:extLst>
          </p:nvPr>
        </p:nvGraphicFramePr>
        <p:xfrm>
          <a:off x="4389270" y="1369827"/>
          <a:ext cx="198437" cy="317500"/>
        </p:xfrm>
        <a:graphic>
          <a:graphicData uri="http://schemas.openxmlformats.org/presentationml/2006/ole">
            <mc:AlternateContent xmlns:mc="http://schemas.openxmlformats.org/markup-compatibility/2006">
              <mc:Choice xmlns:v="urn:schemas-microsoft-com:vml" Requires="v">
                <p:oleObj spid="_x0000_s7310" name="Equation" r:id="rId4" imgW="198268" imgH="317254" progId="Equation.DSMT4">
                  <p:embed/>
                </p:oleObj>
              </mc:Choice>
              <mc:Fallback>
                <p:oleObj name="Equation" r:id="rId4" imgW="198268" imgH="317254" progId="Equation.DSMT4">
                  <p:embed/>
                  <p:pic>
                    <p:nvPicPr>
                      <p:cNvPr id="0" name=""/>
                      <p:cNvPicPr/>
                      <p:nvPr/>
                    </p:nvPicPr>
                    <p:blipFill>
                      <a:blip r:embed="rId5"/>
                      <a:stretch>
                        <a:fillRect/>
                      </a:stretch>
                    </p:blipFill>
                    <p:spPr>
                      <a:xfrm>
                        <a:off x="4389270" y="1369827"/>
                        <a:ext cx="198437" cy="317500"/>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95D23F1E-D6D1-43C5-937F-F97D546142A0}"/>
              </a:ext>
            </a:extLst>
          </p:cNvPr>
          <p:cNvGraphicFramePr>
            <a:graphicFrameLocks noChangeAspect="1"/>
          </p:cNvGraphicFramePr>
          <p:nvPr>
            <p:extLst>
              <p:ext uri="{D42A27DB-BD31-4B8C-83A1-F6EECF244321}">
                <p14:modId xmlns:p14="http://schemas.microsoft.com/office/powerpoint/2010/main" val="454249214"/>
              </p:ext>
            </p:extLst>
          </p:nvPr>
        </p:nvGraphicFramePr>
        <p:xfrm>
          <a:off x="2749207" y="2135299"/>
          <a:ext cx="1413285" cy="583849"/>
        </p:xfrm>
        <a:graphic>
          <a:graphicData uri="http://schemas.openxmlformats.org/presentationml/2006/ole">
            <mc:AlternateContent xmlns:mc="http://schemas.openxmlformats.org/markup-compatibility/2006">
              <mc:Choice xmlns:v="urn:schemas-microsoft-com:vml" Requires="v">
                <p:oleObj spid="_x0000_s7311" name="Equation" r:id="rId6" imgW="965160" imgH="393480" progId="Equation.DSMT4">
                  <p:embed/>
                </p:oleObj>
              </mc:Choice>
              <mc:Fallback>
                <p:oleObj name="Equation" r:id="rId6" imgW="965160" imgH="393480" progId="Equation.DSMT4">
                  <p:embed/>
                  <p:pic>
                    <p:nvPicPr>
                      <p:cNvPr id="4" name="Object 3">
                        <a:extLst>
                          <a:ext uri="{FF2B5EF4-FFF2-40B4-BE49-F238E27FC236}">
                            <a16:creationId xmlns:a16="http://schemas.microsoft.com/office/drawing/2014/main" id="{08BB46F5-13FD-4D4A-800F-B55BB6B26BD5}"/>
                          </a:ext>
                        </a:extLst>
                      </p:cNvPr>
                      <p:cNvPicPr>
                        <a:picLocks noChangeAspect="1" noChangeArrowheads="1"/>
                      </p:cNvPicPr>
                      <p:nvPr/>
                    </p:nvPicPr>
                    <p:blipFill>
                      <a:blip r:embed="rId7"/>
                      <a:srcRect/>
                      <a:stretch>
                        <a:fillRect/>
                      </a:stretch>
                    </p:blipFill>
                    <p:spPr bwMode="auto">
                      <a:xfrm>
                        <a:off x="2749207" y="2135299"/>
                        <a:ext cx="1413285" cy="583849"/>
                      </a:xfrm>
                      <a:prstGeom prst="rect">
                        <a:avLst/>
                      </a:prstGeom>
                      <a:noFill/>
                    </p:spPr>
                  </p:pic>
                </p:oleObj>
              </mc:Fallback>
            </mc:AlternateContent>
          </a:graphicData>
        </a:graphic>
      </p:graphicFrame>
      <p:graphicFrame>
        <p:nvGraphicFramePr>
          <p:cNvPr id="46" name="Object 45">
            <a:extLst>
              <a:ext uri="{FF2B5EF4-FFF2-40B4-BE49-F238E27FC236}">
                <a16:creationId xmlns:a16="http://schemas.microsoft.com/office/drawing/2014/main" id="{2277F9E1-543C-43C1-846C-7037104E8AA1}"/>
              </a:ext>
            </a:extLst>
          </p:cNvPr>
          <p:cNvGraphicFramePr>
            <a:graphicFrameLocks noChangeAspect="1"/>
          </p:cNvGraphicFramePr>
          <p:nvPr>
            <p:extLst>
              <p:ext uri="{D42A27DB-BD31-4B8C-83A1-F6EECF244321}">
                <p14:modId xmlns:p14="http://schemas.microsoft.com/office/powerpoint/2010/main" val="55731231"/>
              </p:ext>
            </p:extLst>
          </p:nvPr>
        </p:nvGraphicFramePr>
        <p:xfrm>
          <a:off x="7251700" y="2082800"/>
          <a:ext cx="547688" cy="225425"/>
        </p:xfrm>
        <a:graphic>
          <a:graphicData uri="http://schemas.openxmlformats.org/presentationml/2006/ole">
            <mc:AlternateContent xmlns:mc="http://schemas.openxmlformats.org/markup-compatibility/2006">
              <mc:Choice xmlns:v="urn:schemas-microsoft-com:vml" Requires="v">
                <p:oleObj spid="_x0000_s7312" name="Equation" r:id="rId8" imgW="368280" imgH="152280" progId="Equation.DSMT4">
                  <p:embed/>
                </p:oleObj>
              </mc:Choice>
              <mc:Fallback>
                <p:oleObj name="Equation" r:id="rId8" imgW="368280" imgH="152280" progId="Equation.DSMT4">
                  <p:embed/>
                  <p:pic>
                    <p:nvPicPr>
                      <p:cNvPr id="0" name=""/>
                      <p:cNvPicPr/>
                      <p:nvPr/>
                    </p:nvPicPr>
                    <p:blipFill>
                      <a:blip r:embed="rId9"/>
                      <a:stretch>
                        <a:fillRect/>
                      </a:stretch>
                    </p:blipFill>
                    <p:spPr>
                      <a:xfrm>
                        <a:off x="7251700" y="2082800"/>
                        <a:ext cx="547688" cy="225425"/>
                      </a:xfrm>
                      <a:prstGeom prst="rect">
                        <a:avLst/>
                      </a:prstGeom>
                    </p:spPr>
                  </p:pic>
                </p:oleObj>
              </mc:Fallback>
            </mc:AlternateContent>
          </a:graphicData>
        </a:graphic>
      </p:graphicFrame>
      <p:graphicFrame>
        <p:nvGraphicFramePr>
          <p:cNvPr id="47" name="Object 46">
            <a:extLst>
              <a:ext uri="{FF2B5EF4-FFF2-40B4-BE49-F238E27FC236}">
                <a16:creationId xmlns:a16="http://schemas.microsoft.com/office/drawing/2014/main" id="{FEE6678B-1D6A-4576-810E-B912A68E5711}"/>
              </a:ext>
            </a:extLst>
          </p:cNvPr>
          <p:cNvGraphicFramePr>
            <a:graphicFrameLocks noChangeAspect="1"/>
          </p:cNvGraphicFramePr>
          <p:nvPr>
            <p:extLst>
              <p:ext uri="{D42A27DB-BD31-4B8C-83A1-F6EECF244321}">
                <p14:modId xmlns:p14="http://schemas.microsoft.com/office/powerpoint/2010/main" val="1023900104"/>
              </p:ext>
            </p:extLst>
          </p:nvPr>
        </p:nvGraphicFramePr>
        <p:xfrm>
          <a:off x="7286625" y="2436813"/>
          <a:ext cx="512763" cy="239712"/>
        </p:xfrm>
        <a:graphic>
          <a:graphicData uri="http://schemas.openxmlformats.org/presentationml/2006/ole">
            <mc:AlternateContent xmlns:mc="http://schemas.openxmlformats.org/markup-compatibility/2006">
              <mc:Choice xmlns:v="urn:schemas-microsoft-com:vml" Requires="v">
                <p:oleObj spid="_x0000_s7313" name="Equation" r:id="rId10" imgW="406080" imgH="190440" progId="Equation.DSMT4">
                  <p:embed/>
                </p:oleObj>
              </mc:Choice>
              <mc:Fallback>
                <p:oleObj name="Equation" r:id="rId10" imgW="406080" imgH="190440" progId="Equation.DSMT4">
                  <p:embed/>
                  <p:pic>
                    <p:nvPicPr>
                      <p:cNvPr id="0" name=""/>
                      <p:cNvPicPr/>
                      <p:nvPr/>
                    </p:nvPicPr>
                    <p:blipFill>
                      <a:blip r:embed="rId11"/>
                      <a:stretch>
                        <a:fillRect/>
                      </a:stretch>
                    </p:blipFill>
                    <p:spPr>
                      <a:xfrm>
                        <a:off x="7286625" y="2436813"/>
                        <a:ext cx="512763" cy="239712"/>
                      </a:xfrm>
                      <a:prstGeom prst="rect">
                        <a:avLst/>
                      </a:prstGeom>
                    </p:spPr>
                  </p:pic>
                </p:oleObj>
              </mc:Fallback>
            </mc:AlternateContent>
          </a:graphicData>
        </a:graphic>
      </p:graphicFrame>
      <p:graphicFrame>
        <p:nvGraphicFramePr>
          <p:cNvPr id="49" name="Object 48">
            <a:extLst>
              <a:ext uri="{FF2B5EF4-FFF2-40B4-BE49-F238E27FC236}">
                <a16:creationId xmlns:a16="http://schemas.microsoft.com/office/drawing/2014/main" id="{662DA7FD-BB72-4E8D-8A62-7AFC2E2FE7A0}"/>
              </a:ext>
            </a:extLst>
          </p:cNvPr>
          <p:cNvGraphicFramePr>
            <a:graphicFrameLocks noChangeAspect="1"/>
          </p:cNvGraphicFramePr>
          <p:nvPr>
            <p:extLst>
              <p:ext uri="{D42A27DB-BD31-4B8C-83A1-F6EECF244321}">
                <p14:modId xmlns:p14="http://schemas.microsoft.com/office/powerpoint/2010/main" val="4224878078"/>
              </p:ext>
            </p:extLst>
          </p:nvPr>
        </p:nvGraphicFramePr>
        <p:xfrm>
          <a:off x="7420540" y="2758840"/>
          <a:ext cx="245505" cy="245505"/>
        </p:xfrm>
        <a:graphic>
          <a:graphicData uri="http://schemas.openxmlformats.org/presentationml/2006/ole">
            <mc:AlternateContent xmlns:mc="http://schemas.openxmlformats.org/markup-compatibility/2006">
              <mc:Choice xmlns:v="urn:schemas-microsoft-com:vml" Requires="v">
                <p:oleObj spid="_x0000_s7314" name="Equation" r:id="rId12" imgW="126720" imgH="126720" progId="Equation.DSMT4">
                  <p:embed/>
                </p:oleObj>
              </mc:Choice>
              <mc:Fallback>
                <p:oleObj name="Equation" r:id="rId12" imgW="126720" imgH="126720" progId="Equation.DSMT4">
                  <p:embed/>
                  <p:pic>
                    <p:nvPicPr>
                      <p:cNvPr id="0" name=""/>
                      <p:cNvPicPr/>
                      <p:nvPr/>
                    </p:nvPicPr>
                    <p:blipFill>
                      <a:blip r:embed="rId13"/>
                      <a:stretch>
                        <a:fillRect/>
                      </a:stretch>
                    </p:blipFill>
                    <p:spPr>
                      <a:xfrm>
                        <a:off x="7420540" y="2758840"/>
                        <a:ext cx="245505" cy="245505"/>
                      </a:xfrm>
                      <a:prstGeom prst="rect">
                        <a:avLst/>
                      </a:prstGeom>
                    </p:spPr>
                  </p:pic>
                </p:oleObj>
              </mc:Fallback>
            </mc:AlternateContent>
          </a:graphicData>
        </a:graphic>
      </p:graphicFrame>
      <p:pic>
        <p:nvPicPr>
          <p:cNvPr id="53" name="Picture 52" descr="A person standing in a room&#10;&#10;Description automatically generated with medium confidence">
            <a:extLst>
              <a:ext uri="{FF2B5EF4-FFF2-40B4-BE49-F238E27FC236}">
                <a16:creationId xmlns:a16="http://schemas.microsoft.com/office/drawing/2014/main" id="{ADC24457-CE73-42D1-AE8C-35154926EC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8183" y="4388805"/>
            <a:ext cx="2943026" cy="2207270"/>
          </a:xfrm>
          <a:prstGeom prst="rect">
            <a:avLst/>
          </a:prstGeom>
        </p:spPr>
      </p:pic>
      <p:sp>
        <p:nvSpPr>
          <p:cNvPr id="58" name="TextBox 57">
            <a:extLst>
              <a:ext uri="{FF2B5EF4-FFF2-40B4-BE49-F238E27FC236}">
                <a16:creationId xmlns:a16="http://schemas.microsoft.com/office/drawing/2014/main" id="{640777ED-1770-4CC0-A7B3-3FA14E7ADA5D}"/>
              </a:ext>
            </a:extLst>
          </p:cNvPr>
          <p:cNvSpPr txBox="1"/>
          <p:nvPr/>
        </p:nvSpPr>
        <p:spPr>
          <a:xfrm>
            <a:off x="2711798" y="6505144"/>
            <a:ext cx="441146" cy="369332"/>
          </a:xfrm>
          <a:prstGeom prst="rect">
            <a:avLst/>
          </a:prstGeom>
          <a:noFill/>
        </p:spPr>
        <p:txBody>
          <a:bodyPr wrap="none" rtlCol="0">
            <a:spAutoFit/>
          </a:bodyPr>
          <a:lstStyle/>
          <a:p>
            <a:r>
              <a:rPr lang="en-US" sz="1800" dirty="0"/>
              <a:t>(a)</a:t>
            </a:r>
          </a:p>
        </p:txBody>
      </p:sp>
      <p:sp>
        <p:nvSpPr>
          <p:cNvPr id="59" name="TextBox 58">
            <a:extLst>
              <a:ext uri="{FF2B5EF4-FFF2-40B4-BE49-F238E27FC236}">
                <a16:creationId xmlns:a16="http://schemas.microsoft.com/office/drawing/2014/main" id="{744D16C3-D3E1-473C-AA51-97D643717ABB}"/>
              </a:ext>
            </a:extLst>
          </p:cNvPr>
          <p:cNvSpPr txBox="1"/>
          <p:nvPr/>
        </p:nvSpPr>
        <p:spPr>
          <a:xfrm>
            <a:off x="6137208" y="6503368"/>
            <a:ext cx="453970" cy="369332"/>
          </a:xfrm>
          <a:prstGeom prst="rect">
            <a:avLst/>
          </a:prstGeom>
          <a:noFill/>
        </p:spPr>
        <p:txBody>
          <a:bodyPr wrap="none" rtlCol="0">
            <a:spAutoFit/>
          </a:bodyPr>
          <a:lstStyle/>
          <a:p>
            <a:r>
              <a:rPr lang="en-US" sz="1800" dirty="0"/>
              <a:t>(b)</a:t>
            </a:r>
          </a:p>
        </p:txBody>
      </p:sp>
      <p:sp>
        <p:nvSpPr>
          <p:cNvPr id="60" name="TextBox 59">
            <a:extLst>
              <a:ext uri="{FF2B5EF4-FFF2-40B4-BE49-F238E27FC236}">
                <a16:creationId xmlns:a16="http://schemas.microsoft.com/office/drawing/2014/main" id="{FFA3A97B-F162-4932-9924-FE55B61008C0}"/>
              </a:ext>
            </a:extLst>
          </p:cNvPr>
          <p:cNvSpPr txBox="1"/>
          <p:nvPr/>
        </p:nvSpPr>
        <p:spPr>
          <a:xfrm>
            <a:off x="2417365" y="4011650"/>
            <a:ext cx="4450898" cy="369332"/>
          </a:xfrm>
          <a:prstGeom prst="rect">
            <a:avLst/>
          </a:prstGeom>
          <a:noFill/>
        </p:spPr>
        <p:txBody>
          <a:bodyPr wrap="none" rtlCol="0">
            <a:spAutoFit/>
          </a:bodyPr>
          <a:lstStyle/>
          <a:p>
            <a:r>
              <a:rPr lang="en-US" sz="1800" b="1" dirty="0">
                <a:solidFill>
                  <a:srgbClr val="C00000"/>
                </a:solidFill>
              </a:rPr>
              <a:t>Example: depth map obtained from a UGV</a:t>
            </a:r>
          </a:p>
        </p:txBody>
      </p:sp>
    </p:spTree>
    <p:extLst>
      <p:ext uri="{BB962C8B-B14F-4D97-AF65-F5344CB8AC3E}">
        <p14:creationId xmlns:p14="http://schemas.microsoft.com/office/powerpoint/2010/main" val="195732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1A986EE-82FF-484A-9D47-B80E429711C3}"/>
              </a:ext>
            </a:extLst>
          </p:cNvPr>
          <p:cNvSpPr/>
          <p:nvPr/>
        </p:nvSpPr>
        <p:spPr bwMode="auto">
          <a:xfrm>
            <a:off x="685800" y="2611765"/>
            <a:ext cx="7619230" cy="4179651"/>
          </a:xfrm>
          <a:prstGeom prst="roundRect">
            <a:avLst/>
          </a:prstGeom>
          <a:solidFill>
            <a:schemeClr val="accent5"/>
          </a:solidFill>
          <a:ln w="1905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65D02827-9B15-4BB0-B8C5-C8BECF1062B0}"/>
              </a:ext>
            </a:extLst>
          </p:cNvPr>
          <p:cNvSpPr>
            <a:spLocks noGrp="1"/>
          </p:cNvSpPr>
          <p:nvPr>
            <p:ph type="title"/>
          </p:nvPr>
        </p:nvSpPr>
        <p:spPr/>
        <p:txBody>
          <a:bodyPr/>
          <a:lstStyle/>
          <a:p>
            <a:pPr algn="l"/>
            <a:r>
              <a:rPr lang="en-US" altLang="zh-CN" sz="2800" dirty="0"/>
              <a:t>Ego-motion Subtraction</a:t>
            </a:r>
            <a:endParaRPr lang="en-US" dirty="0"/>
          </a:p>
        </p:txBody>
      </p:sp>
      <p:sp>
        <p:nvSpPr>
          <p:cNvPr id="3" name="Slide Number Placeholder 2">
            <a:extLst>
              <a:ext uri="{FF2B5EF4-FFF2-40B4-BE49-F238E27FC236}">
                <a16:creationId xmlns:a16="http://schemas.microsoft.com/office/drawing/2014/main" id="{6B2EE29B-6CD3-4B4F-94CB-55E2A3DF5AD9}"/>
              </a:ext>
            </a:extLst>
          </p:cNvPr>
          <p:cNvSpPr>
            <a:spLocks noGrp="1"/>
          </p:cNvSpPr>
          <p:nvPr>
            <p:ph type="sldNum" sz="quarter" idx="11"/>
          </p:nvPr>
        </p:nvSpPr>
        <p:spPr/>
        <p:txBody>
          <a:bodyPr/>
          <a:lstStyle/>
          <a:p>
            <a:pPr>
              <a:defRPr/>
            </a:pPr>
            <a:fld id="{AEC29A28-96DA-47B6-95BE-FED7E2FF6289}" type="slidenum">
              <a:rPr lang="en-US" smtClean="0"/>
              <a:pPr>
                <a:defRPr/>
              </a:pPr>
              <a:t>18</a:t>
            </a:fld>
            <a:endParaRPr lang="en-US"/>
          </a:p>
        </p:txBody>
      </p:sp>
      <p:sp>
        <p:nvSpPr>
          <p:cNvPr id="4" name="TextBox 3">
            <a:extLst>
              <a:ext uri="{FF2B5EF4-FFF2-40B4-BE49-F238E27FC236}">
                <a16:creationId xmlns:a16="http://schemas.microsoft.com/office/drawing/2014/main" id="{E4AD30C5-82BB-4FEC-9E9A-1AD29FA4A628}"/>
              </a:ext>
            </a:extLst>
          </p:cNvPr>
          <p:cNvSpPr txBox="1"/>
          <p:nvPr/>
        </p:nvSpPr>
        <p:spPr>
          <a:xfrm>
            <a:off x="610340" y="1417638"/>
            <a:ext cx="7847860"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solidFill>
                  <a:srgbClr val="000000"/>
                </a:solidFill>
                <a:ea typeface="SimSun" panose="02010600030101010101" pitchFamily="2" charset="-122"/>
              </a:rPr>
              <a:t>Finally, subtracting the computed flow    </a:t>
            </a:r>
            <a:r>
              <a:rPr lang="en-US" sz="2000" dirty="0">
                <a:effectLst/>
                <a:latin typeface="Times New Roman" panose="02020603050405020304" pitchFamily="18" charset="0"/>
                <a:ea typeface="SimSun" panose="02010600030101010101" pitchFamily="2" charset="-122"/>
              </a:rPr>
              <a:t>from the total flow estimated by </a:t>
            </a:r>
            <a:r>
              <a:rPr lang="en-US" sz="2000" dirty="0"/>
              <a:t>Horn-Schunk Method will compensate for the ego-motion of the camera. </a:t>
            </a:r>
            <a:r>
              <a:rPr lang="en-US" sz="2000" dirty="0">
                <a:effectLst/>
                <a:latin typeface="Times New Roman" panose="02020603050405020304" pitchFamily="18" charset="0"/>
                <a:ea typeface="SimSun" panose="02010600030101010101" pitchFamily="2" charset="-122"/>
              </a:rPr>
              <a:t> </a:t>
            </a:r>
            <a:endParaRPr lang="en-US" sz="2000" dirty="0">
              <a:solidFill>
                <a:srgbClr val="000000"/>
              </a:solidFill>
              <a:ea typeface="SimSun" panose="02010600030101010101" pitchFamily="2" charset="-122"/>
            </a:endParaRPr>
          </a:p>
        </p:txBody>
      </p:sp>
      <p:graphicFrame>
        <p:nvGraphicFramePr>
          <p:cNvPr id="5" name="Object 4">
            <a:extLst>
              <a:ext uri="{FF2B5EF4-FFF2-40B4-BE49-F238E27FC236}">
                <a16:creationId xmlns:a16="http://schemas.microsoft.com/office/drawing/2014/main" id="{1E2D0ED9-8279-4FDB-8EA3-17804503EDAD}"/>
              </a:ext>
            </a:extLst>
          </p:cNvPr>
          <p:cNvGraphicFramePr>
            <a:graphicFrameLocks noChangeAspect="1"/>
          </p:cNvGraphicFramePr>
          <p:nvPr>
            <p:extLst>
              <p:ext uri="{D42A27DB-BD31-4B8C-83A1-F6EECF244321}">
                <p14:modId xmlns:p14="http://schemas.microsoft.com/office/powerpoint/2010/main" val="255343176"/>
              </p:ext>
            </p:extLst>
          </p:nvPr>
        </p:nvGraphicFramePr>
        <p:xfrm>
          <a:off x="4652828" y="1460447"/>
          <a:ext cx="198401" cy="317442"/>
        </p:xfrm>
        <a:graphic>
          <a:graphicData uri="http://schemas.openxmlformats.org/presentationml/2006/ole">
            <mc:AlternateContent xmlns:mc="http://schemas.openxmlformats.org/markup-compatibility/2006">
              <mc:Choice xmlns:v="urn:schemas-microsoft-com:vml" Requires="v">
                <p:oleObj spid="_x0000_s8554" name="Equation" r:id="rId3" imgW="126720" imgH="203040" progId="Equation.DSMT4">
                  <p:embed/>
                </p:oleObj>
              </mc:Choice>
              <mc:Fallback>
                <p:oleObj name="Equation" r:id="rId3" imgW="126720" imgH="203040" progId="Equation.DSMT4">
                  <p:embed/>
                  <p:pic>
                    <p:nvPicPr>
                      <p:cNvPr id="33" name="Object 32">
                        <a:extLst>
                          <a:ext uri="{FF2B5EF4-FFF2-40B4-BE49-F238E27FC236}">
                            <a16:creationId xmlns:a16="http://schemas.microsoft.com/office/drawing/2014/main" id="{5CE7E857-8177-4084-A3CC-E398D8B06010}"/>
                          </a:ext>
                        </a:extLst>
                      </p:cNvPr>
                      <p:cNvPicPr/>
                      <p:nvPr/>
                    </p:nvPicPr>
                    <p:blipFill>
                      <a:blip r:embed="rId4"/>
                      <a:stretch>
                        <a:fillRect/>
                      </a:stretch>
                    </p:blipFill>
                    <p:spPr>
                      <a:xfrm>
                        <a:off x="4652828" y="1460447"/>
                        <a:ext cx="198401" cy="317442"/>
                      </a:xfrm>
                      <a:prstGeom prst="rect">
                        <a:avLst/>
                      </a:prstGeom>
                    </p:spPr>
                  </p:pic>
                </p:oleObj>
              </mc:Fallback>
            </mc:AlternateContent>
          </a:graphicData>
        </a:graphic>
      </p:graphicFrame>
      <p:sp>
        <p:nvSpPr>
          <p:cNvPr id="6" name="Rectangle 4">
            <a:extLst>
              <a:ext uri="{FF2B5EF4-FFF2-40B4-BE49-F238E27FC236}">
                <a16:creationId xmlns:a16="http://schemas.microsoft.com/office/drawing/2014/main" id="{5ACF0E0B-DC05-4755-913A-8CAE199A8E2D}"/>
              </a:ext>
            </a:extLst>
          </p:cNvPr>
          <p:cNvSpPr>
            <a:spLocks noChangeArrowheads="1"/>
          </p:cNvSpPr>
          <p:nvPr/>
        </p:nvSpPr>
        <p:spPr bwMode="auto">
          <a:xfrm>
            <a:off x="669790" y="2154414"/>
            <a:ext cx="7966075" cy="391407"/>
          </a:xfrm>
          <a:prstGeom prst="rect">
            <a:avLst/>
          </a:prstGeom>
          <a:noFill/>
          <a:ln w="25400">
            <a:noFill/>
            <a:miter lim="800000"/>
            <a:headEnd/>
            <a:tailEnd/>
          </a:ln>
        </p:spPr>
        <p:txBody>
          <a:bodyPr lIns="90488" tIns="44450" rIns="90488" bIns="44450"/>
          <a:lstStyle/>
          <a:p>
            <a:pPr marL="285750" indent="-285750" algn="l" eaLnBrk="0" hangingPunct="0">
              <a:spcBef>
                <a:spcPct val="30000"/>
              </a:spcBef>
              <a:buFontTx/>
              <a:buChar char="•"/>
            </a:pPr>
            <a:r>
              <a:rPr lang="en-US" sz="2000" b="1" dirty="0"/>
              <a:t>Pseudocode: ego-motion compensation </a:t>
            </a:r>
            <a:endParaRPr lang="en-US" sz="2000" dirty="0"/>
          </a:p>
          <a:p>
            <a:pPr marL="285750" indent="-285750" algn="l" eaLnBrk="0" hangingPunct="0">
              <a:spcBef>
                <a:spcPct val="30000"/>
              </a:spcBef>
            </a:pPr>
            <a:r>
              <a:rPr lang="en-US" sz="2000" dirty="0"/>
              <a:t>	</a:t>
            </a:r>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a:p>
            <a:pPr marL="285750" indent="-285750" algn="l" eaLnBrk="0" hangingPunct="0">
              <a:spcBef>
                <a:spcPct val="30000"/>
              </a:spcBef>
            </a:pPr>
            <a:endParaRPr lang="en-US" sz="2000" dirty="0"/>
          </a:p>
        </p:txBody>
      </p:sp>
      <p:grpSp>
        <p:nvGrpSpPr>
          <p:cNvPr id="7" name="Group 6">
            <a:extLst>
              <a:ext uri="{FF2B5EF4-FFF2-40B4-BE49-F238E27FC236}">
                <a16:creationId xmlns:a16="http://schemas.microsoft.com/office/drawing/2014/main" id="{778F4A82-CF3E-4EAC-9FFC-4880A56904D1}"/>
              </a:ext>
            </a:extLst>
          </p:cNvPr>
          <p:cNvGrpSpPr/>
          <p:nvPr/>
        </p:nvGrpSpPr>
        <p:grpSpPr>
          <a:xfrm>
            <a:off x="625400" y="2627884"/>
            <a:ext cx="7635240" cy="4616648"/>
            <a:chOff x="754380" y="1591494"/>
            <a:chExt cx="7635240" cy="4616648"/>
          </a:xfrm>
        </p:grpSpPr>
        <p:sp>
          <p:nvSpPr>
            <p:cNvPr id="8" name="TextBox 7">
              <a:extLst>
                <a:ext uri="{FF2B5EF4-FFF2-40B4-BE49-F238E27FC236}">
                  <a16:creationId xmlns:a16="http://schemas.microsoft.com/office/drawing/2014/main" id="{43A8384F-70C5-472D-BCE9-0EBE58B7F371}"/>
                </a:ext>
              </a:extLst>
            </p:cNvPr>
            <p:cNvSpPr txBox="1"/>
            <p:nvPr/>
          </p:nvSpPr>
          <p:spPr>
            <a:xfrm>
              <a:off x="754380" y="1591494"/>
              <a:ext cx="7635240" cy="4616648"/>
            </a:xfrm>
            <a:prstGeom prst="rect">
              <a:avLst/>
            </a:prstGeom>
            <a:noFill/>
          </p:spPr>
          <p:txBody>
            <a:bodyPr wrap="square">
              <a:spAutoFit/>
            </a:bodyPr>
            <a:lstStyle/>
            <a:p>
              <a:pPr marL="285750" indent="-285750" algn="l" eaLnBrk="0" hangingPunct="0">
                <a:spcBef>
                  <a:spcPct val="30000"/>
                </a:spcBef>
              </a:pPr>
              <a:r>
                <a:rPr lang="en-US" sz="2000" dirty="0"/>
                <a:t>	Given </a:t>
              </a:r>
              <a:r>
                <a:rPr lang="en-US" sz="2000" dirty="0" smtClean="0"/>
                <a:t>the </a:t>
              </a:r>
              <a:r>
                <a:rPr lang="en-US" altLang="zh-CN" sz="2000" dirty="0" smtClean="0"/>
                <a:t>velocity </a:t>
              </a:r>
              <a:r>
                <a:rPr lang="en-US" altLang="zh-CN" sz="2000" b="1" dirty="0" smtClean="0"/>
                <a:t>v</a:t>
              </a:r>
              <a:r>
                <a:rPr lang="en-US" altLang="zh-CN" sz="2000" dirty="0" smtClean="0"/>
                <a:t>, </a:t>
              </a:r>
              <a:r>
                <a:rPr lang="en-US" sz="2000" dirty="0" smtClean="0"/>
                <a:t>angular </a:t>
              </a:r>
              <a:r>
                <a:rPr lang="en-US" sz="2000" dirty="0"/>
                <a:t>velocity    </a:t>
              </a:r>
              <a:r>
                <a:rPr lang="en-US" sz="2000" dirty="0" smtClean="0"/>
                <a:t>, and </a:t>
              </a:r>
              <a:r>
                <a:rPr lang="en-US" sz="2000" dirty="0"/>
                <a:t>focal length    of the camera and image size  </a:t>
              </a:r>
            </a:p>
            <a:p>
              <a:pPr marL="285750" indent="-285750" algn="l" eaLnBrk="0" hangingPunct="0">
                <a:spcBef>
                  <a:spcPct val="30000"/>
                </a:spcBef>
              </a:pPr>
              <a:r>
                <a:rPr lang="en-US" sz="2000" dirty="0"/>
                <a:t>		1. calculate matrices </a:t>
              </a:r>
              <a:r>
                <a:rPr lang="en-US" sz="2000" b="1" dirty="0"/>
                <a:t>H </a:t>
              </a:r>
              <a:r>
                <a:rPr lang="en-US" sz="2000" dirty="0"/>
                <a:t>and</a:t>
              </a:r>
              <a:r>
                <a:rPr lang="en-US" sz="2000" b="1" dirty="0"/>
                <a:t> G</a:t>
              </a:r>
            </a:p>
            <a:p>
              <a:pPr marL="285750" indent="-285750" algn="l" eaLnBrk="0" hangingPunct="0">
                <a:spcBef>
                  <a:spcPct val="30000"/>
                </a:spcBef>
              </a:pPr>
              <a:r>
                <a:rPr lang="en-US" sz="2000" dirty="0"/>
                <a:t>			</a:t>
              </a:r>
            </a:p>
            <a:p>
              <a:pPr marL="285750" indent="-285750" algn="l" eaLnBrk="0" hangingPunct="0">
                <a:spcBef>
                  <a:spcPct val="30000"/>
                </a:spcBef>
              </a:pPr>
              <a:r>
                <a:rPr lang="en-US" sz="2000" dirty="0"/>
                <a:t>			</a:t>
              </a:r>
            </a:p>
            <a:p>
              <a:pPr marL="285750" indent="-285750" algn="l" eaLnBrk="0" hangingPunct="0">
                <a:spcBef>
                  <a:spcPct val="30000"/>
                </a:spcBef>
              </a:pPr>
              <a:r>
                <a:rPr lang="en-US" sz="2000" dirty="0"/>
                <a:t>		</a:t>
              </a:r>
            </a:p>
            <a:p>
              <a:pPr marL="285750" indent="-285750" algn="l" eaLnBrk="0" hangingPunct="0">
                <a:spcBef>
                  <a:spcPct val="30000"/>
                </a:spcBef>
              </a:pPr>
              <a:r>
                <a:rPr lang="en-US" sz="2000" dirty="0"/>
                <a:t>		</a:t>
              </a:r>
            </a:p>
            <a:p>
              <a:pPr marL="285750" indent="-285750" algn="l" eaLnBrk="0" hangingPunct="0">
                <a:spcBef>
                  <a:spcPct val="30000"/>
                </a:spcBef>
              </a:pPr>
              <a:r>
                <a:rPr lang="en-US" sz="2000" dirty="0"/>
                <a:t>		2. Estimate the optical flow by calculating,</a:t>
              </a:r>
            </a:p>
            <a:p>
              <a:pPr marL="285750" indent="-285750" algn="l" eaLnBrk="0" hangingPunct="0">
                <a:spcBef>
                  <a:spcPct val="30000"/>
                </a:spcBef>
              </a:pPr>
              <a:endParaRPr lang="en-US" sz="2000" dirty="0"/>
            </a:p>
            <a:p>
              <a:pPr marL="285750" indent="-285750" algn="l" eaLnBrk="0" hangingPunct="0">
                <a:spcBef>
                  <a:spcPct val="30000"/>
                </a:spcBef>
              </a:pPr>
              <a:r>
                <a:rPr lang="en-US" sz="2000" dirty="0"/>
                <a:t>		3. Subtract the flow from total flow estimated by the </a:t>
              </a:r>
              <a:r>
                <a:rPr lang="en-US" sz="2000" dirty="0" smtClean="0"/>
                <a:t>Horn-</a:t>
              </a:r>
              <a:r>
                <a:rPr lang="en-US" sz="2000" dirty="0"/>
                <a:t>		Schunk  method  </a:t>
              </a:r>
            </a:p>
            <a:p>
              <a:pPr marL="285750" indent="-285750" algn="l" eaLnBrk="0" hangingPunct="0">
                <a:spcBef>
                  <a:spcPct val="30000"/>
                </a:spcBef>
              </a:pPr>
              <a:endParaRPr lang="en-US" sz="2000" dirty="0"/>
            </a:p>
          </p:txBody>
        </p:sp>
        <p:graphicFrame>
          <p:nvGraphicFramePr>
            <p:cNvPr id="9" name="Object 8">
              <a:extLst>
                <a:ext uri="{FF2B5EF4-FFF2-40B4-BE49-F238E27FC236}">
                  <a16:creationId xmlns:a16="http://schemas.microsoft.com/office/drawing/2014/main" id="{46DEAE51-AA7F-49C1-AA31-8AD6FAE05CED}"/>
                </a:ext>
              </a:extLst>
            </p:cNvPr>
            <p:cNvGraphicFramePr>
              <a:graphicFrameLocks noChangeAspect="1"/>
            </p:cNvGraphicFramePr>
            <p:nvPr>
              <p:extLst>
                <p:ext uri="{D42A27DB-BD31-4B8C-83A1-F6EECF244321}">
                  <p14:modId xmlns:p14="http://schemas.microsoft.com/office/powerpoint/2010/main" val="3962992078"/>
                </p:ext>
              </p:extLst>
            </p:nvPr>
          </p:nvGraphicFramePr>
          <p:xfrm>
            <a:off x="4688993" y="3639494"/>
            <a:ext cx="1741487" cy="557212"/>
          </p:xfrm>
          <a:graphic>
            <a:graphicData uri="http://schemas.openxmlformats.org/presentationml/2006/ole">
              <mc:AlternateContent xmlns:mc="http://schemas.openxmlformats.org/markup-compatibility/2006">
                <mc:Choice xmlns:v="urn:schemas-microsoft-com:vml" Requires="v">
                  <p:oleObj spid="_x0000_s8555" name="Equation" r:id="rId5" imgW="1511280" imgH="482400" progId="Equation.DSMT4">
                    <p:embed/>
                  </p:oleObj>
                </mc:Choice>
                <mc:Fallback>
                  <p:oleObj name="Equation" r:id="rId5" imgW="1511280" imgH="482400" progId="Equation.DSMT4">
                    <p:embed/>
                    <p:pic>
                      <p:nvPicPr>
                        <p:cNvPr id="9" name="Object 8">
                          <a:extLst>
                            <a:ext uri="{FF2B5EF4-FFF2-40B4-BE49-F238E27FC236}">
                              <a16:creationId xmlns:a16="http://schemas.microsoft.com/office/drawing/2014/main" id="{9CBD1933-380B-4302-8E23-18B71884A314}"/>
                            </a:ext>
                          </a:extLst>
                        </p:cNvPr>
                        <p:cNvPicPr/>
                        <p:nvPr/>
                      </p:nvPicPr>
                      <p:blipFill>
                        <a:blip r:embed="rId6"/>
                        <a:stretch>
                          <a:fillRect/>
                        </a:stretch>
                      </p:blipFill>
                      <p:spPr>
                        <a:xfrm>
                          <a:off x="4688993" y="3639494"/>
                          <a:ext cx="1741487" cy="55721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AA2D2C1-AFDE-44B0-BB01-D8E0BA1D9BF6}"/>
                </a:ext>
              </a:extLst>
            </p:cNvPr>
            <p:cNvGraphicFramePr>
              <a:graphicFrameLocks noChangeAspect="1"/>
            </p:cNvGraphicFramePr>
            <p:nvPr>
              <p:extLst>
                <p:ext uri="{D42A27DB-BD31-4B8C-83A1-F6EECF244321}">
                  <p14:modId xmlns:p14="http://schemas.microsoft.com/office/powerpoint/2010/main" val="2578645951"/>
                </p:ext>
              </p:extLst>
            </p:nvPr>
          </p:nvGraphicFramePr>
          <p:xfrm>
            <a:off x="2433638" y="2762041"/>
            <a:ext cx="2138362" cy="312737"/>
          </p:xfrm>
          <a:graphic>
            <a:graphicData uri="http://schemas.openxmlformats.org/presentationml/2006/ole">
              <mc:AlternateContent xmlns:mc="http://schemas.openxmlformats.org/markup-compatibility/2006">
                <mc:Choice xmlns:v="urn:schemas-microsoft-com:vml" Requires="v">
                  <p:oleObj spid="_x0000_s8556" name="Equation" r:id="rId7" imgW="1384200" imgH="203040" progId="Equation.DSMT4">
                    <p:embed/>
                  </p:oleObj>
                </mc:Choice>
                <mc:Fallback>
                  <p:oleObj name="Equation" r:id="rId7" imgW="1384200" imgH="203040" progId="Equation.DSMT4">
                    <p:embed/>
                    <p:pic>
                      <p:nvPicPr>
                        <p:cNvPr id="10" name="Object 9">
                          <a:extLst>
                            <a:ext uri="{FF2B5EF4-FFF2-40B4-BE49-F238E27FC236}">
                              <a16:creationId xmlns:a16="http://schemas.microsoft.com/office/drawing/2014/main" id="{3C2D4C88-5BD8-40F7-9E8C-E394CA52C4BD}"/>
                            </a:ext>
                          </a:extLst>
                        </p:cNvPr>
                        <p:cNvPicPr/>
                        <p:nvPr/>
                      </p:nvPicPr>
                      <p:blipFill>
                        <a:blip r:embed="rId8"/>
                        <a:stretch>
                          <a:fillRect/>
                        </a:stretch>
                      </p:blipFill>
                      <p:spPr>
                        <a:xfrm>
                          <a:off x="2433638" y="2762041"/>
                          <a:ext cx="2138362" cy="31273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E622BE66-569C-408F-AC29-7FDDF43B748F}"/>
                </a:ext>
              </a:extLst>
            </p:cNvPr>
            <p:cNvGraphicFramePr>
              <a:graphicFrameLocks noChangeAspect="1"/>
            </p:cNvGraphicFramePr>
            <p:nvPr>
              <p:extLst>
                <p:ext uri="{D42A27DB-BD31-4B8C-83A1-F6EECF244321}">
                  <p14:modId xmlns:p14="http://schemas.microsoft.com/office/powerpoint/2010/main" val="944433605"/>
                </p:ext>
              </p:extLst>
            </p:nvPr>
          </p:nvGraphicFramePr>
          <p:xfrm>
            <a:off x="3502819" y="2003035"/>
            <a:ext cx="504678" cy="236568"/>
          </p:xfrm>
          <a:graphic>
            <a:graphicData uri="http://schemas.openxmlformats.org/presentationml/2006/ole">
              <mc:AlternateContent xmlns:mc="http://schemas.openxmlformats.org/markup-compatibility/2006">
                <mc:Choice xmlns:v="urn:schemas-microsoft-com:vml" Requires="v">
                  <p:oleObj spid="_x0000_s8557" name="Equation" r:id="rId9" imgW="406080" imgH="190440" progId="Equation.DSMT4">
                    <p:embed/>
                  </p:oleObj>
                </mc:Choice>
                <mc:Fallback>
                  <p:oleObj name="Equation" r:id="rId9" imgW="406080" imgH="190440" progId="Equation.DSMT4">
                    <p:embed/>
                    <p:pic>
                      <p:nvPicPr>
                        <p:cNvPr id="11" name="Object 10">
                          <a:extLst>
                            <a:ext uri="{FF2B5EF4-FFF2-40B4-BE49-F238E27FC236}">
                              <a16:creationId xmlns:a16="http://schemas.microsoft.com/office/drawing/2014/main" id="{A0F1279C-5A03-4726-A624-F8DE0B3CD1A2}"/>
                            </a:ext>
                          </a:extLst>
                        </p:cNvPr>
                        <p:cNvPicPr/>
                        <p:nvPr/>
                      </p:nvPicPr>
                      <p:blipFill>
                        <a:blip r:embed="rId10"/>
                        <a:stretch>
                          <a:fillRect/>
                        </a:stretch>
                      </p:blipFill>
                      <p:spPr>
                        <a:xfrm>
                          <a:off x="3502819" y="2003035"/>
                          <a:ext cx="504678" cy="236568"/>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26E27143-3BDE-4A75-98A9-52CA25C3B8B3}"/>
                </a:ext>
              </a:extLst>
            </p:cNvPr>
            <p:cNvGraphicFramePr>
              <a:graphicFrameLocks noChangeAspect="1"/>
            </p:cNvGraphicFramePr>
            <p:nvPr>
              <p:extLst>
                <p:ext uri="{D42A27DB-BD31-4B8C-83A1-F6EECF244321}">
                  <p14:modId xmlns:p14="http://schemas.microsoft.com/office/powerpoint/2010/main" val="1127042325"/>
                </p:ext>
              </p:extLst>
            </p:nvPr>
          </p:nvGraphicFramePr>
          <p:xfrm>
            <a:off x="4721361" y="2757535"/>
            <a:ext cx="1992918" cy="282183"/>
          </p:xfrm>
          <a:graphic>
            <a:graphicData uri="http://schemas.openxmlformats.org/presentationml/2006/ole">
              <mc:AlternateContent xmlns:mc="http://schemas.openxmlformats.org/markup-compatibility/2006">
                <mc:Choice xmlns:v="urn:schemas-microsoft-com:vml" Requires="v">
                  <p:oleObj spid="_x0000_s8558" name="Equation" r:id="rId11" imgW="1434960" imgH="203040" progId="Equation.DSMT4">
                    <p:embed/>
                  </p:oleObj>
                </mc:Choice>
                <mc:Fallback>
                  <p:oleObj name="Equation" r:id="rId11" imgW="1434960" imgH="203040" progId="Equation.DSMT4">
                    <p:embed/>
                    <p:pic>
                      <p:nvPicPr>
                        <p:cNvPr id="12" name="Object 11">
                          <a:extLst>
                            <a:ext uri="{FF2B5EF4-FFF2-40B4-BE49-F238E27FC236}">
                              <a16:creationId xmlns:a16="http://schemas.microsoft.com/office/drawing/2014/main" id="{AE61A3C2-132D-4698-BF96-B648E9DAC29F}"/>
                            </a:ext>
                          </a:extLst>
                        </p:cNvPr>
                        <p:cNvPicPr/>
                        <p:nvPr/>
                      </p:nvPicPr>
                      <p:blipFill>
                        <a:blip r:embed="rId12"/>
                        <a:stretch>
                          <a:fillRect/>
                        </a:stretch>
                      </p:blipFill>
                      <p:spPr>
                        <a:xfrm>
                          <a:off x="4721361" y="2757535"/>
                          <a:ext cx="1992918" cy="28218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0F16E79-7987-4599-B6FF-5FC7B590C498}"/>
                </a:ext>
              </a:extLst>
            </p:cNvPr>
            <p:cNvGraphicFramePr>
              <a:graphicFrameLocks noChangeAspect="1"/>
            </p:cNvGraphicFramePr>
            <p:nvPr>
              <p:extLst>
                <p:ext uri="{D42A27DB-BD31-4B8C-83A1-F6EECF244321}">
                  <p14:modId xmlns:p14="http://schemas.microsoft.com/office/powerpoint/2010/main" val="4051315169"/>
                </p:ext>
              </p:extLst>
            </p:nvPr>
          </p:nvGraphicFramePr>
          <p:xfrm>
            <a:off x="4962073" y="1709709"/>
            <a:ext cx="256283" cy="236568"/>
          </p:xfrm>
          <a:graphic>
            <a:graphicData uri="http://schemas.openxmlformats.org/presentationml/2006/ole">
              <mc:AlternateContent xmlns:mc="http://schemas.openxmlformats.org/markup-compatibility/2006">
                <mc:Choice xmlns:v="urn:schemas-microsoft-com:vml" Requires="v">
                  <p:oleObj spid="_x0000_s8559" name="Equation" r:id="rId13" imgW="164880" imgH="152280" progId="Equation.DSMT4">
                    <p:embed/>
                  </p:oleObj>
                </mc:Choice>
                <mc:Fallback>
                  <p:oleObj name="Equation" r:id="rId13" imgW="164880" imgH="152280" progId="Equation.DSMT4">
                    <p:embed/>
                    <p:pic>
                      <p:nvPicPr>
                        <p:cNvPr id="19" name="Object 18">
                          <a:extLst>
                            <a:ext uri="{FF2B5EF4-FFF2-40B4-BE49-F238E27FC236}">
                              <a16:creationId xmlns:a16="http://schemas.microsoft.com/office/drawing/2014/main" id="{A3C33DDD-E7B0-49E8-9D8B-D2EDA82D5A46}"/>
                            </a:ext>
                          </a:extLst>
                        </p:cNvPr>
                        <p:cNvPicPr/>
                        <p:nvPr/>
                      </p:nvPicPr>
                      <p:blipFill>
                        <a:blip r:embed="rId14"/>
                        <a:stretch>
                          <a:fillRect/>
                        </a:stretch>
                      </p:blipFill>
                      <p:spPr>
                        <a:xfrm>
                          <a:off x="4962073" y="1709709"/>
                          <a:ext cx="256283" cy="23656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08C159A0-F1B1-4097-857F-2D7563465263}"/>
                </a:ext>
              </a:extLst>
            </p:cNvPr>
            <p:cNvGraphicFramePr>
              <a:graphicFrameLocks noChangeAspect="1"/>
            </p:cNvGraphicFramePr>
            <p:nvPr>
              <p:extLst>
                <p:ext uri="{D42A27DB-BD31-4B8C-83A1-F6EECF244321}">
                  <p14:modId xmlns:p14="http://schemas.microsoft.com/office/powerpoint/2010/main" val="681903901"/>
                </p:ext>
              </p:extLst>
            </p:nvPr>
          </p:nvGraphicFramePr>
          <p:xfrm>
            <a:off x="7010654" y="1662508"/>
            <a:ext cx="222249" cy="277811"/>
          </p:xfrm>
          <a:graphic>
            <a:graphicData uri="http://schemas.openxmlformats.org/presentationml/2006/ole">
              <mc:AlternateContent xmlns:mc="http://schemas.openxmlformats.org/markup-compatibility/2006">
                <mc:Choice xmlns:v="urn:schemas-microsoft-com:vml" Requires="v">
                  <p:oleObj spid="_x0000_s8560" name="Equation" r:id="rId15" imgW="152280" imgH="190440" progId="Equation.DSMT4">
                    <p:embed/>
                  </p:oleObj>
                </mc:Choice>
                <mc:Fallback>
                  <p:oleObj name="Equation" r:id="rId15" imgW="152280" imgH="190440" progId="Equation.DSMT4">
                    <p:embed/>
                    <p:pic>
                      <p:nvPicPr>
                        <p:cNvPr id="20" name="Object 19">
                          <a:extLst>
                            <a:ext uri="{FF2B5EF4-FFF2-40B4-BE49-F238E27FC236}">
                              <a16:creationId xmlns:a16="http://schemas.microsoft.com/office/drawing/2014/main" id="{F0365557-DE8C-41CF-85F5-A8BF1916B010}"/>
                            </a:ext>
                          </a:extLst>
                        </p:cNvPr>
                        <p:cNvPicPr/>
                        <p:nvPr/>
                      </p:nvPicPr>
                      <p:blipFill>
                        <a:blip r:embed="rId16"/>
                        <a:stretch>
                          <a:fillRect/>
                        </a:stretch>
                      </p:blipFill>
                      <p:spPr>
                        <a:xfrm>
                          <a:off x="7010654" y="1662508"/>
                          <a:ext cx="222249" cy="277811"/>
                        </a:xfrm>
                        <a:prstGeom prst="rect">
                          <a:avLst/>
                        </a:prstGeom>
                      </p:spPr>
                    </p:pic>
                  </p:oleObj>
                </mc:Fallback>
              </mc:AlternateContent>
            </a:graphicData>
          </a:graphic>
        </p:graphicFrame>
        <p:grpSp>
          <p:nvGrpSpPr>
            <p:cNvPr id="15" name="Group 14">
              <a:extLst>
                <a:ext uri="{FF2B5EF4-FFF2-40B4-BE49-F238E27FC236}">
                  <a16:creationId xmlns:a16="http://schemas.microsoft.com/office/drawing/2014/main" id="{40C8AD63-1630-4CE5-A58F-7B4BD865F490}"/>
                </a:ext>
              </a:extLst>
            </p:cNvPr>
            <p:cNvGrpSpPr/>
            <p:nvPr/>
          </p:nvGrpSpPr>
          <p:grpSpPr>
            <a:xfrm>
              <a:off x="1551361" y="3145765"/>
              <a:ext cx="6176810" cy="374484"/>
              <a:chOff x="-551759" y="5625241"/>
              <a:chExt cx="6176810" cy="374484"/>
            </a:xfrm>
          </p:grpSpPr>
          <p:sp>
            <p:nvSpPr>
              <p:cNvPr id="17" name="TextBox 16">
                <a:extLst>
                  <a:ext uri="{FF2B5EF4-FFF2-40B4-BE49-F238E27FC236}">
                    <a16:creationId xmlns:a16="http://schemas.microsoft.com/office/drawing/2014/main" id="{A2A96A3B-5221-40DB-B477-EF3C4F9005B0}"/>
                  </a:ext>
                </a:extLst>
              </p:cNvPr>
              <p:cNvSpPr txBox="1"/>
              <p:nvPr/>
            </p:nvSpPr>
            <p:spPr>
              <a:xfrm>
                <a:off x="-551759" y="5625241"/>
                <a:ext cx="6176810" cy="369332"/>
              </a:xfrm>
              <a:prstGeom prst="rect">
                <a:avLst/>
              </a:prstGeom>
              <a:noFill/>
            </p:spPr>
            <p:txBody>
              <a:bodyPr wrap="square">
                <a:spAutoFit/>
              </a:bodyPr>
              <a:lstStyle/>
              <a:p>
                <a:r>
                  <a:rPr lang="en-US" sz="1800" dirty="0"/>
                  <a:t>Calculate each component of </a:t>
                </a:r>
                <a:r>
                  <a:rPr lang="en-US" sz="1800" b="1" dirty="0"/>
                  <a:t>H </a:t>
                </a:r>
                <a:r>
                  <a:rPr lang="en-US" sz="1800" dirty="0"/>
                  <a:t>and</a:t>
                </a:r>
                <a:r>
                  <a:rPr lang="en-US" sz="1800" b="1" dirty="0"/>
                  <a:t> G </a:t>
                </a:r>
                <a:r>
                  <a:rPr lang="en-US" sz="1800" dirty="0"/>
                  <a:t>by plug in     ,     and</a:t>
                </a:r>
              </a:p>
            </p:txBody>
          </p:sp>
          <p:graphicFrame>
            <p:nvGraphicFramePr>
              <p:cNvPr id="18" name="Object 17">
                <a:extLst>
                  <a:ext uri="{FF2B5EF4-FFF2-40B4-BE49-F238E27FC236}">
                    <a16:creationId xmlns:a16="http://schemas.microsoft.com/office/drawing/2014/main" id="{861B3399-389C-4661-8493-AB60F523920D}"/>
                  </a:ext>
                </a:extLst>
              </p:cNvPr>
              <p:cNvGraphicFramePr>
                <a:graphicFrameLocks noChangeAspect="1"/>
              </p:cNvGraphicFramePr>
              <p:nvPr>
                <p:extLst>
                  <p:ext uri="{D42A27DB-BD31-4B8C-83A1-F6EECF244321}">
                    <p14:modId xmlns:p14="http://schemas.microsoft.com/office/powerpoint/2010/main" val="3842683607"/>
                  </p:ext>
                </p:extLst>
              </p:nvPr>
            </p:nvGraphicFramePr>
            <p:xfrm>
              <a:off x="4407025" y="5659147"/>
              <a:ext cx="212861" cy="340578"/>
            </p:xfrm>
            <a:graphic>
              <a:graphicData uri="http://schemas.openxmlformats.org/presentationml/2006/ole">
                <mc:AlternateContent xmlns:mc="http://schemas.openxmlformats.org/markup-compatibility/2006">
                  <mc:Choice xmlns:v="urn:schemas-microsoft-com:vml" Requires="v">
                    <p:oleObj spid="_x0000_s8561" name="Equation" r:id="rId17" imgW="126720" imgH="203040" progId="Equation.DSMT4">
                      <p:embed/>
                    </p:oleObj>
                  </mc:Choice>
                  <mc:Fallback>
                    <p:oleObj name="Equation" r:id="rId17" imgW="126720" imgH="203040" progId="Equation.DSMT4">
                      <p:embed/>
                      <p:pic>
                        <p:nvPicPr>
                          <p:cNvPr id="17" name="Object 16">
                            <a:extLst>
                              <a:ext uri="{FF2B5EF4-FFF2-40B4-BE49-F238E27FC236}">
                                <a16:creationId xmlns:a16="http://schemas.microsoft.com/office/drawing/2014/main" id="{B095C2A6-289D-4E87-A677-4C2B02CB242D}"/>
                              </a:ext>
                            </a:extLst>
                          </p:cNvPr>
                          <p:cNvPicPr/>
                          <p:nvPr/>
                        </p:nvPicPr>
                        <p:blipFill>
                          <a:blip r:embed="rId18"/>
                          <a:stretch>
                            <a:fillRect/>
                          </a:stretch>
                        </p:blipFill>
                        <p:spPr>
                          <a:xfrm>
                            <a:off x="4407025" y="5659147"/>
                            <a:ext cx="212861" cy="340578"/>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E608354B-A7DC-4623-AE26-04316053B508}"/>
                  </a:ext>
                </a:extLst>
              </p:cNvPr>
              <p:cNvGraphicFramePr>
                <a:graphicFrameLocks noChangeAspect="1"/>
              </p:cNvGraphicFramePr>
              <p:nvPr>
                <p:extLst>
                  <p:ext uri="{D42A27DB-BD31-4B8C-83A1-F6EECF244321}">
                    <p14:modId xmlns:p14="http://schemas.microsoft.com/office/powerpoint/2010/main" val="610383675"/>
                  </p:ext>
                </p:extLst>
              </p:nvPr>
            </p:nvGraphicFramePr>
            <p:xfrm>
              <a:off x="4703444" y="5695697"/>
              <a:ext cx="222249" cy="288924"/>
            </p:xfrm>
            <a:graphic>
              <a:graphicData uri="http://schemas.openxmlformats.org/presentationml/2006/ole">
                <mc:AlternateContent xmlns:mc="http://schemas.openxmlformats.org/markup-compatibility/2006">
                  <mc:Choice xmlns:v="urn:schemas-microsoft-com:vml" Requires="v">
                    <p:oleObj spid="_x0000_s8562" name="Equation" r:id="rId19" imgW="126720" imgH="164880" progId="Equation.DSMT4">
                      <p:embed/>
                    </p:oleObj>
                  </mc:Choice>
                  <mc:Fallback>
                    <p:oleObj name="Equation" r:id="rId19" imgW="126720" imgH="164880" progId="Equation.DSMT4">
                      <p:embed/>
                      <p:pic>
                        <p:nvPicPr>
                          <p:cNvPr id="18" name="Object 17">
                            <a:extLst>
                              <a:ext uri="{FF2B5EF4-FFF2-40B4-BE49-F238E27FC236}">
                                <a16:creationId xmlns:a16="http://schemas.microsoft.com/office/drawing/2014/main" id="{B603BE73-F7D8-419E-AFF6-9DFE9B2D0744}"/>
                              </a:ext>
                            </a:extLst>
                          </p:cNvPr>
                          <p:cNvPicPr/>
                          <p:nvPr/>
                        </p:nvPicPr>
                        <p:blipFill>
                          <a:blip r:embed="rId20"/>
                          <a:stretch>
                            <a:fillRect/>
                          </a:stretch>
                        </p:blipFill>
                        <p:spPr>
                          <a:xfrm>
                            <a:off x="4703444" y="5695697"/>
                            <a:ext cx="222249" cy="288924"/>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58BF14F6-FEB6-467A-A6B7-657A04DF2A8D}"/>
                  </a:ext>
                </a:extLst>
              </p:cNvPr>
              <p:cNvGraphicFramePr>
                <a:graphicFrameLocks noChangeAspect="1"/>
              </p:cNvGraphicFramePr>
              <p:nvPr>
                <p:extLst>
                  <p:ext uri="{D42A27DB-BD31-4B8C-83A1-F6EECF244321}">
                    <p14:modId xmlns:p14="http://schemas.microsoft.com/office/powerpoint/2010/main" val="1786990512"/>
                  </p:ext>
                </p:extLst>
              </p:nvPr>
            </p:nvGraphicFramePr>
            <p:xfrm>
              <a:off x="5330934" y="5670207"/>
              <a:ext cx="222250" cy="279400"/>
            </p:xfrm>
            <a:graphic>
              <a:graphicData uri="http://schemas.openxmlformats.org/presentationml/2006/ole">
                <mc:AlternateContent xmlns:mc="http://schemas.openxmlformats.org/markup-compatibility/2006">
                  <mc:Choice xmlns:v="urn:schemas-microsoft-com:vml" Requires="v">
                    <p:oleObj spid="_x0000_s8563" name="Equation" r:id="rId21" imgW="222737" imgH="279039" progId="Equation.DSMT4">
                      <p:embed/>
                    </p:oleObj>
                  </mc:Choice>
                  <mc:Fallback>
                    <p:oleObj name="Equation" r:id="rId21" imgW="222737" imgH="279039" progId="Equation.DSMT4">
                      <p:embed/>
                      <p:pic>
                        <p:nvPicPr>
                          <p:cNvPr id="21" name="Object 20">
                            <a:extLst>
                              <a:ext uri="{FF2B5EF4-FFF2-40B4-BE49-F238E27FC236}">
                                <a16:creationId xmlns:a16="http://schemas.microsoft.com/office/drawing/2014/main" id="{27A13082-2A2B-4D34-9299-DC156D9AD57C}"/>
                              </a:ext>
                            </a:extLst>
                          </p:cNvPr>
                          <p:cNvPicPr/>
                          <p:nvPr/>
                        </p:nvPicPr>
                        <p:blipFill>
                          <a:blip r:embed="rId22"/>
                          <a:stretch>
                            <a:fillRect/>
                          </a:stretch>
                        </p:blipFill>
                        <p:spPr>
                          <a:xfrm>
                            <a:off x="5330934" y="5670207"/>
                            <a:ext cx="222250" cy="279400"/>
                          </a:xfrm>
                          <a:prstGeom prst="rect">
                            <a:avLst/>
                          </a:prstGeom>
                        </p:spPr>
                      </p:pic>
                    </p:oleObj>
                  </mc:Fallback>
                </mc:AlternateContent>
              </a:graphicData>
            </a:graphic>
          </p:graphicFrame>
        </p:grpSp>
        <p:graphicFrame>
          <p:nvGraphicFramePr>
            <p:cNvPr id="16" name="Object 15">
              <a:extLst>
                <a:ext uri="{FF2B5EF4-FFF2-40B4-BE49-F238E27FC236}">
                  <a16:creationId xmlns:a16="http://schemas.microsoft.com/office/drawing/2014/main" id="{778F8676-01F5-4EF7-883B-D56BDDDA8796}"/>
                </a:ext>
              </a:extLst>
            </p:cNvPr>
            <p:cNvGraphicFramePr>
              <a:graphicFrameLocks noChangeAspect="1"/>
            </p:cNvGraphicFramePr>
            <p:nvPr>
              <p:extLst>
                <p:ext uri="{D42A27DB-BD31-4B8C-83A1-F6EECF244321}">
                  <p14:modId xmlns:p14="http://schemas.microsoft.com/office/powerpoint/2010/main" val="2759999484"/>
                </p:ext>
              </p:extLst>
            </p:nvPr>
          </p:nvGraphicFramePr>
          <p:xfrm>
            <a:off x="4235415" y="4593989"/>
            <a:ext cx="1450975" cy="598488"/>
          </p:xfrm>
          <a:graphic>
            <a:graphicData uri="http://schemas.openxmlformats.org/presentationml/2006/ole">
              <mc:AlternateContent xmlns:mc="http://schemas.openxmlformats.org/markup-compatibility/2006">
                <mc:Choice xmlns:v="urn:schemas-microsoft-com:vml" Requires="v">
                  <p:oleObj spid="_x0000_s8564" name="Equation" r:id="rId23" imgW="965160" imgH="393480" progId="Equation.DSMT4">
                    <p:embed/>
                  </p:oleObj>
                </mc:Choice>
                <mc:Fallback>
                  <p:oleObj name="Equation" r:id="rId23" imgW="965160" imgH="393480" progId="Equation.DSMT4">
                    <p:embed/>
                    <p:pic>
                      <p:nvPicPr>
                        <p:cNvPr id="25" name="Object 24">
                          <a:extLst>
                            <a:ext uri="{FF2B5EF4-FFF2-40B4-BE49-F238E27FC236}">
                              <a16:creationId xmlns:a16="http://schemas.microsoft.com/office/drawing/2014/main" id="{05B11957-8C7E-4955-BDFB-0A34C6762109}"/>
                            </a:ext>
                          </a:extLst>
                        </p:cNvPr>
                        <p:cNvPicPr>
                          <a:picLocks noChangeAspect="1" noChangeArrowheads="1"/>
                        </p:cNvPicPr>
                        <p:nvPr/>
                      </p:nvPicPr>
                      <p:blipFill>
                        <a:blip r:embed="rId24"/>
                        <a:srcRect/>
                        <a:stretch>
                          <a:fillRect/>
                        </a:stretch>
                      </p:blipFill>
                      <p:spPr bwMode="auto">
                        <a:xfrm>
                          <a:off x="4235415" y="4593989"/>
                          <a:ext cx="1450975" cy="598488"/>
                        </a:xfrm>
                        <a:prstGeom prst="rect">
                          <a:avLst/>
                        </a:prstGeom>
                        <a:noFill/>
                      </p:spPr>
                    </p:pic>
                  </p:oleObj>
                </mc:Fallback>
              </mc:AlternateContent>
            </a:graphicData>
          </a:graphic>
        </p:graphicFrame>
      </p:grpSp>
      <p:graphicFrame>
        <p:nvGraphicFramePr>
          <p:cNvPr id="23" name="Object 22">
            <a:extLst>
              <a:ext uri="{FF2B5EF4-FFF2-40B4-BE49-F238E27FC236}">
                <a16:creationId xmlns:a16="http://schemas.microsoft.com/office/drawing/2014/main" id="{260E0C2E-DE0E-4194-8D77-50B77035FA54}"/>
              </a:ext>
            </a:extLst>
          </p:cNvPr>
          <p:cNvGraphicFramePr>
            <a:graphicFrameLocks noChangeAspect="1"/>
          </p:cNvGraphicFramePr>
          <p:nvPr>
            <p:extLst>
              <p:ext uri="{D42A27DB-BD31-4B8C-83A1-F6EECF244321}">
                <p14:modId xmlns:p14="http://schemas.microsoft.com/office/powerpoint/2010/main" val="2561202743"/>
              </p:ext>
            </p:extLst>
          </p:nvPr>
        </p:nvGraphicFramePr>
        <p:xfrm>
          <a:off x="2687638" y="4654550"/>
          <a:ext cx="1720850" cy="577850"/>
        </p:xfrm>
        <a:graphic>
          <a:graphicData uri="http://schemas.openxmlformats.org/presentationml/2006/ole">
            <mc:AlternateContent xmlns:mc="http://schemas.openxmlformats.org/markup-compatibility/2006">
              <mc:Choice xmlns:v="urn:schemas-microsoft-com:vml" Requires="v">
                <p:oleObj spid="_x0000_s8565" name="Equation" r:id="rId25" imgW="1434960" imgH="482400" progId="Equation.DSMT4">
                  <p:embed/>
                </p:oleObj>
              </mc:Choice>
              <mc:Fallback>
                <p:oleObj name="Equation" r:id="rId25" imgW="1434960" imgH="482400" progId="Equation.DSMT4">
                  <p:embed/>
                  <p:pic>
                    <p:nvPicPr>
                      <p:cNvPr id="0" name=""/>
                      <p:cNvPicPr/>
                      <p:nvPr/>
                    </p:nvPicPr>
                    <p:blipFill>
                      <a:blip r:embed="rId26"/>
                      <a:stretch>
                        <a:fillRect/>
                      </a:stretch>
                    </p:blipFill>
                    <p:spPr>
                      <a:xfrm>
                        <a:off x="2687638" y="4654550"/>
                        <a:ext cx="1720850" cy="577850"/>
                      </a:xfrm>
                      <a:prstGeom prst="rect">
                        <a:avLst/>
                      </a:prstGeom>
                    </p:spPr>
                  </p:pic>
                </p:oleObj>
              </mc:Fallback>
            </mc:AlternateContent>
          </a:graphicData>
        </a:graphic>
      </p:graphicFrame>
    </p:spTree>
    <p:extLst>
      <p:ext uri="{BB962C8B-B14F-4D97-AF65-F5344CB8AC3E}">
        <p14:creationId xmlns:p14="http://schemas.microsoft.com/office/powerpoint/2010/main" val="387953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3150"/>
            <a:ext cx="90678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7036" y="107142"/>
            <a:ext cx="6416964" cy="769441"/>
          </a:xfrm>
          <a:prstGeom prst="rect">
            <a:avLst/>
          </a:prstGeom>
          <a:noFill/>
        </p:spPr>
        <p:txBody>
          <a:bodyPr wrap="square" rtlCol="0">
            <a:spAutoFit/>
          </a:bodyPr>
          <a:lstStyle/>
          <a:p>
            <a:pPr algn="l" fontAlgn="auto">
              <a:spcBef>
                <a:spcPts val="0"/>
              </a:spcBef>
              <a:spcAft>
                <a:spcPts val="0"/>
              </a:spcAft>
            </a:pPr>
            <a:r>
              <a:rPr lang="en-US" sz="4400" dirty="0" smtClean="0">
                <a:solidFill>
                  <a:prstClr val="black">
                    <a:lumMod val="85000"/>
                    <a:lumOff val="15000"/>
                  </a:prstClr>
                </a:solidFill>
                <a:latin typeface="Constantia" pitchFamily="18" charset="0"/>
                <a:ea typeface="Batang" pitchFamily="18" charset="-127"/>
                <a:cs typeface="Verdana" pitchFamily="34" charset="0"/>
              </a:rPr>
              <a:t>Perception in Motion</a:t>
            </a:r>
            <a:endParaRPr lang="en-US" sz="4400" b="0" dirty="0">
              <a:solidFill>
                <a:prstClr val="black">
                  <a:lumMod val="85000"/>
                  <a:lumOff val="15000"/>
                </a:prstClr>
              </a:solidFill>
              <a:latin typeface="Constantia" pitchFamily="18" charset="0"/>
              <a:ea typeface="Batang" pitchFamily="18" charset="-127"/>
              <a:cs typeface="Verdana" pitchFamily="34" charset="0"/>
            </a:endParaRPr>
          </a:p>
        </p:txBody>
      </p:sp>
      <p:cxnSp>
        <p:nvCxnSpPr>
          <p:cNvPr id="11" name="Straight Connector 10"/>
          <p:cNvCxnSpPr/>
          <p:nvPr/>
        </p:nvCxnSpPr>
        <p:spPr>
          <a:xfrm>
            <a:off x="5793509" y="155010"/>
            <a:ext cx="0" cy="6858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8145" y="228688"/>
            <a:ext cx="2817091" cy="615553"/>
          </a:xfrm>
          <a:prstGeom prst="rect">
            <a:avLst/>
          </a:prstGeom>
          <a:noFill/>
        </p:spPr>
        <p:txBody>
          <a:bodyPr wrap="square" rtlCol="0">
            <a:spAutoFit/>
          </a:bodyPr>
          <a:lstStyle/>
          <a:p>
            <a:pPr algn="l" fontAlgn="auto">
              <a:spcBef>
                <a:spcPts val="0"/>
              </a:spcBef>
              <a:spcAft>
                <a:spcPts val="0"/>
              </a:spcAft>
            </a:pPr>
            <a:r>
              <a:rPr lang="en-US" sz="3400" dirty="0" smtClean="0">
                <a:solidFill>
                  <a:prstClr val="black"/>
                </a:solidFill>
                <a:latin typeface="Calibri"/>
              </a:rPr>
              <a:t>Optical Flow</a:t>
            </a:r>
            <a:endParaRPr lang="en-US" sz="3400" dirty="0">
              <a:solidFill>
                <a:prstClr val="black"/>
              </a:solidFill>
              <a:latin typeface="Calibri"/>
            </a:endParaRPr>
          </a:p>
        </p:txBody>
      </p:sp>
      <p:sp>
        <p:nvSpPr>
          <p:cNvPr id="16" name="TextBox 15">
            <a:extLst>
              <a:ext uri="{FF2B5EF4-FFF2-40B4-BE49-F238E27FC236}">
                <a16:creationId xmlns:a16="http://schemas.microsoft.com/office/drawing/2014/main" id="{27B3C837-2998-43EA-835C-646D1DC9C9B8}"/>
              </a:ext>
            </a:extLst>
          </p:cNvPr>
          <p:cNvSpPr txBox="1"/>
          <p:nvPr/>
        </p:nvSpPr>
        <p:spPr>
          <a:xfrm>
            <a:off x="564816" y="1456926"/>
            <a:ext cx="7924107" cy="646331"/>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l" fontAlgn="auto">
              <a:spcBef>
                <a:spcPts val="0"/>
              </a:spcBef>
              <a:spcAft>
                <a:spcPts val="0"/>
              </a:spcAft>
              <a:buFont typeface="Arial" panose="020B0604020202020204" pitchFamily="34" charset="0"/>
              <a:buChar char="•"/>
            </a:pPr>
            <a:r>
              <a:rPr lang="en-US" sz="1800" b="0" dirty="0" smtClean="0">
                <a:solidFill>
                  <a:prstClr val="black"/>
                </a:solidFill>
              </a:rPr>
              <a:t>Ex. Uses: motion detection, obstacle avoidance, action recognition</a:t>
            </a:r>
          </a:p>
          <a:p>
            <a:pPr marL="285750" indent="-285750" algn="l" fontAlgn="auto">
              <a:spcBef>
                <a:spcPts val="0"/>
              </a:spcBef>
              <a:spcAft>
                <a:spcPts val="0"/>
              </a:spcAft>
              <a:buFont typeface="Arial" panose="020B0604020202020204" pitchFamily="34" charset="0"/>
              <a:buChar char="•"/>
            </a:pPr>
            <a:r>
              <a:rPr lang="en-US" sz="1800" b="0" dirty="0" smtClean="0">
                <a:solidFill>
                  <a:prstClr val="black"/>
                </a:solidFill>
              </a:rPr>
              <a:t>Ego-motion subtraction: Optical </a:t>
            </a:r>
            <a:r>
              <a:rPr lang="en-US" sz="1800" b="0" dirty="0">
                <a:solidFill>
                  <a:prstClr val="black"/>
                </a:solidFill>
              </a:rPr>
              <a:t>flow is </a:t>
            </a:r>
            <a:r>
              <a:rPr lang="en-US" sz="1800" b="0" dirty="0" smtClean="0">
                <a:solidFill>
                  <a:prstClr val="black"/>
                </a:solidFill>
              </a:rPr>
              <a:t>greatly influenced </a:t>
            </a:r>
            <a:r>
              <a:rPr lang="en-US" sz="1800" b="0" dirty="0">
                <a:solidFill>
                  <a:prstClr val="black"/>
                </a:solidFill>
              </a:rPr>
              <a:t>by camera </a:t>
            </a:r>
            <a:r>
              <a:rPr lang="en-US" sz="1800" b="0" dirty="0" smtClean="0">
                <a:solidFill>
                  <a:prstClr val="black"/>
                </a:solidFill>
              </a:rPr>
              <a:t>motion</a:t>
            </a:r>
            <a:endParaRPr lang="en-US" sz="1800" b="0" dirty="0">
              <a:solidFill>
                <a:prstClr val="black"/>
              </a:solidFill>
            </a:endParaRPr>
          </a:p>
        </p:txBody>
      </p:sp>
      <p:pic>
        <p:nvPicPr>
          <p:cNvPr id="14" name="Slide43Video.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cstate="print"/>
          <a:stretch>
            <a:fillRect/>
          </a:stretch>
        </p:blipFill>
        <p:spPr>
          <a:xfrm>
            <a:off x="739998" y="2403386"/>
            <a:ext cx="7415714" cy="4168287"/>
          </a:xfrm>
          <a:prstGeom prst="rect">
            <a:avLst/>
          </a:prstGeom>
        </p:spPr>
      </p:pic>
    </p:spTree>
    <p:extLst>
      <p:ext uri="{BB962C8B-B14F-4D97-AF65-F5344CB8AC3E}">
        <p14:creationId xmlns:p14="http://schemas.microsoft.com/office/powerpoint/2010/main" val="1202485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3150"/>
            <a:ext cx="90678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7036" y="107142"/>
            <a:ext cx="6416964" cy="769441"/>
          </a:xfrm>
          <a:prstGeom prst="rect">
            <a:avLst/>
          </a:prstGeom>
          <a:noFill/>
        </p:spPr>
        <p:txBody>
          <a:bodyPr wrap="square" rtlCol="0">
            <a:spAutoFit/>
          </a:bodyPr>
          <a:lstStyle/>
          <a:p>
            <a:pPr algn="l" fontAlgn="auto">
              <a:spcBef>
                <a:spcPts val="0"/>
              </a:spcBef>
              <a:spcAft>
                <a:spcPts val="0"/>
              </a:spcAft>
            </a:pPr>
            <a:r>
              <a:rPr lang="en-US" sz="4400" dirty="0" smtClean="0">
                <a:solidFill>
                  <a:prstClr val="black">
                    <a:lumMod val="85000"/>
                    <a:lumOff val="15000"/>
                  </a:prstClr>
                </a:solidFill>
                <a:latin typeface="Constantia" pitchFamily="18" charset="0"/>
                <a:ea typeface="Batang" pitchFamily="18" charset="-127"/>
                <a:cs typeface="Verdana" pitchFamily="34" charset="0"/>
              </a:rPr>
              <a:t>Perception in Motion</a:t>
            </a:r>
            <a:endParaRPr lang="en-US" sz="4400" b="0" dirty="0">
              <a:solidFill>
                <a:prstClr val="black">
                  <a:lumMod val="85000"/>
                  <a:lumOff val="15000"/>
                </a:prstClr>
              </a:solidFill>
              <a:latin typeface="Constantia" pitchFamily="18" charset="0"/>
              <a:ea typeface="Batang" pitchFamily="18" charset="-127"/>
              <a:cs typeface="Verdana" pitchFamily="34" charset="0"/>
            </a:endParaRPr>
          </a:p>
        </p:txBody>
      </p:sp>
      <p:cxnSp>
        <p:nvCxnSpPr>
          <p:cNvPr id="11" name="Straight Connector 10"/>
          <p:cNvCxnSpPr/>
          <p:nvPr/>
        </p:nvCxnSpPr>
        <p:spPr>
          <a:xfrm>
            <a:off x="5793509" y="155010"/>
            <a:ext cx="0" cy="6858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8145" y="228688"/>
            <a:ext cx="2817091" cy="615553"/>
          </a:xfrm>
          <a:prstGeom prst="rect">
            <a:avLst/>
          </a:prstGeom>
          <a:noFill/>
        </p:spPr>
        <p:txBody>
          <a:bodyPr wrap="square" rtlCol="0">
            <a:spAutoFit/>
          </a:bodyPr>
          <a:lstStyle/>
          <a:p>
            <a:pPr algn="l" fontAlgn="auto">
              <a:spcBef>
                <a:spcPts val="0"/>
              </a:spcBef>
              <a:spcAft>
                <a:spcPts val="0"/>
              </a:spcAft>
            </a:pPr>
            <a:r>
              <a:rPr lang="en-US" sz="3400" dirty="0" smtClean="0">
                <a:solidFill>
                  <a:prstClr val="black"/>
                </a:solidFill>
                <a:latin typeface="Calibri"/>
              </a:rPr>
              <a:t>Optical Flow</a:t>
            </a:r>
            <a:endParaRPr lang="en-US" sz="3400" dirty="0">
              <a:solidFill>
                <a:prstClr val="black"/>
              </a:solidFill>
              <a:latin typeface="Calibri"/>
            </a:endParaRPr>
          </a:p>
        </p:txBody>
      </p:sp>
      <p:sp>
        <p:nvSpPr>
          <p:cNvPr id="16" name="TextBox 15">
            <a:extLst>
              <a:ext uri="{FF2B5EF4-FFF2-40B4-BE49-F238E27FC236}">
                <a16:creationId xmlns:a16="http://schemas.microsoft.com/office/drawing/2014/main" id="{27B3C837-2998-43EA-835C-646D1DC9C9B8}"/>
              </a:ext>
            </a:extLst>
          </p:cNvPr>
          <p:cNvSpPr txBox="1"/>
          <p:nvPr/>
        </p:nvSpPr>
        <p:spPr>
          <a:xfrm>
            <a:off x="555938" y="1243861"/>
            <a:ext cx="7924107" cy="646331"/>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l" fontAlgn="auto">
              <a:spcBef>
                <a:spcPts val="0"/>
              </a:spcBef>
              <a:spcAft>
                <a:spcPts val="0"/>
              </a:spcAft>
              <a:buFont typeface="Arial" panose="020B0604020202020204" pitchFamily="34" charset="0"/>
              <a:buChar char="•"/>
            </a:pPr>
            <a:r>
              <a:rPr lang="en-US" sz="1800" b="0" smtClean="0">
                <a:solidFill>
                  <a:prstClr val="black"/>
                </a:solidFill>
              </a:rPr>
              <a:t>Example </a:t>
            </a:r>
            <a:r>
              <a:rPr lang="en-US" sz="1800" b="0" dirty="0" smtClean="0">
                <a:solidFill>
                  <a:prstClr val="black"/>
                </a:solidFill>
              </a:rPr>
              <a:t>Uses: motion detection, obstacle avoidance, action recognition</a:t>
            </a:r>
          </a:p>
          <a:p>
            <a:pPr marL="285750" indent="-285750" algn="l" fontAlgn="auto">
              <a:spcBef>
                <a:spcPts val="0"/>
              </a:spcBef>
              <a:spcAft>
                <a:spcPts val="0"/>
              </a:spcAft>
              <a:buFont typeface="Arial" panose="020B0604020202020204" pitchFamily="34" charset="0"/>
              <a:buChar char="•"/>
            </a:pPr>
            <a:r>
              <a:rPr lang="en-US" sz="1800" b="0" dirty="0" smtClean="0">
                <a:solidFill>
                  <a:prstClr val="black"/>
                </a:solidFill>
              </a:rPr>
              <a:t>Ego-motion subtraction: Optical </a:t>
            </a:r>
            <a:r>
              <a:rPr lang="en-US" sz="1800" b="0" dirty="0">
                <a:solidFill>
                  <a:prstClr val="black"/>
                </a:solidFill>
              </a:rPr>
              <a:t>flow is </a:t>
            </a:r>
            <a:r>
              <a:rPr lang="en-US" sz="1800" b="0" dirty="0" smtClean="0">
                <a:solidFill>
                  <a:prstClr val="black"/>
                </a:solidFill>
              </a:rPr>
              <a:t>greatly influenced </a:t>
            </a:r>
            <a:r>
              <a:rPr lang="en-US" sz="1800" b="0" dirty="0">
                <a:solidFill>
                  <a:prstClr val="black"/>
                </a:solidFill>
              </a:rPr>
              <a:t>by camera </a:t>
            </a:r>
            <a:r>
              <a:rPr lang="en-US" sz="1800" b="0" dirty="0" smtClean="0">
                <a:solidFill>
                  <a:prstClr val="black"/>
                </a:solidFill>
              </a:rPr>
              <a:t>motion</a:t>
            </a:r>
            <a:endParaRPr lang="en-US" sz="1800" b="0" dirty="0">
              <a:solidFill>
                <a:prstClr val="black"/>
              </a:solidFill>
            </a:endParaRPr>
          </a:p>
        </p:txBody>
      </p:sp>
      <p:pic>
        <p:nvPicPr>
          <p:cNvPr id="2" name="snapshot_dog_optical_flow_FR_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3133" y="2130640"/>
            <a:ext cx="7999430" cy="4478847"/>
          </a:xfrm>
          <a:prstGeom prst="rect">
            <a:avLst/>
          </a:prstGeom>
        </p:spPr>
      </p:pic>
    </p:spTree>
    <p:extLst>
      <p:ext uri="{BB962C8B-B14F-4D97-AF65-F5344CB8AC3E}">
        <p14:creationId xmlns:p14="http://schemas.microsoft.com/office/powerpoint/2010/main" val="36195085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3733800"/>
            <a:ext cx="9144000" cy="1371600"/>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itle 6"/>
          <p:cNvSpPr>
            <a:spLocks noGrp="1"/>
          </p:cNvSpPr>
          <p:nvPr>
            <p:ph type="title"/>
          </p:nvPr>
        </p:nvSpPr>
        <p:spPr>
          <a:xfrm>
            <a:off x="722313" y="4328522"/>
            <a:ext cx="7772400" cy="1362075"/>
          </a:xfrm>
        </p:spPr>
        <p:txBody>
          <a:bodyPr/>
          <a:lstStyle/>
          <a:p>
            <a:pPr algn="r"/>
            <a:r>
              <a:rPr lang="en-US" dirty="0" smtClean="0">
                <a:solidFill>
                  <a:schemeClr val="bg1"/>
                </a:solidFill>
              </a:rPr>
              <a:t>optical flow</a:t>
            </a:r>
            <a:endParaRPr lang="en-US" dirty="0">
              <a:solidFill>
                <a:schemeClr val="bg1"/>
              </a:solidFill>
            </a:endParaRPr>
          </a:p>
        </p:txBody>
      </p:sp>
      <p:sp>
        <p:nvSpPr>
          <p:cNvPr id="5" name="Text Placeholder 7"/>
          <p:cNvSpPr>
            <a:spLocks noGrp="1"/>
          </p:cNvSpPr>
          <p:nvPr>
            <p:ph type="body" idx="1"/>
          </p:nvPr>
        </p:nvSpPr>
        <p:spPr>
          <a:xfrm>
            <a:off x="722313" y="2906713"/>
            <a:ext cx="7772400" cy="1500187"/>
          </a:xfrm>
        </p:spPr>
        <p:txBody>
          <a:bodyPr/>
          <a:lstStyle/>
          <a:p>
            <a:pPr algn="r"/>
            <a:r>
              <a:rPr lang="en-US" dirty="0" smtClean="0">
                <a:solidFill>
                  <a:schemeClr val="bg1">
                    <a:lumMod val="75000"/>
                  </a:schemeClr>
                </a:solidFill>
              </a:rPr>
              <a:t>Stationary Camera</a:t>
            </a:r>
            <a:endParaRPr lang="en-US" dirty="0">
              <a:solidFill>
                <a:schemeClr val="bg1">
                  <a:lumMod val="75000"/>
                </a:schemeClr>
              </a:solidFill>
            </a:endParaRPr>
          </a:p>
        </p:txBody>
      </p:sp>
      <p:sp>
        <p:nvSpPr>
          <p:cNvPr id="8" name="Rectangle 4"/>
          <p:cNvSpPr>
            <a:spLocks noChangeArrowheads="1"/>
          </p:cNvSpPr>
          <p:nvPr/>
        </p:nvSpPr>
        <p:spPr bwMode="auto">
          <a:xfrm>
            <a:off x="138497" y="5699464"/>
            <a:ext cx="8197635" cy="1083076"/>
          </a:xfrm>
          <a:prstGeom prst="rect">
            <a:avLst/>
          </a:prstGeom>
          <a:noFill/>
          <a:ln w="25400">
            <a:noFill/>
            <a:miter lim="800000"/>
            <a:headEnd/>
            <a:tailEnd/>
          </a:ln>
        </p:spPr>
        <p:txBody>
          <a:bodyPr lIns="90488" tIns="44450" rIns="90488" bIns="44450"/>
          <a:lstStyle/>
          <a:p>
            <a:pPr algn="l" eaLnBrk="0" hangingPunct="0">
              <a:spcBef>
                <a:spcPct val="30000"/>
              </a:spcBef>
            </a:pPr>
            <a:r>
              <a:rPr lang="en-US" sz="1200" b="1" dirty="0"/>
              <a:t>References:</a:t>
            </a:r>
          </a:p>
          <a:p>
            <a:pPr marL="285750" indent="-285750" algn="l" eaLnBrk="0" hangingPunct="0">
              <a:spcBef>
                <a:spcPct val="30000"/>
              </a:spcBef>
            </a:pPr>
            <a:r>
              <a:rPr lang="en-US" sz="1200" dirty="0"/>
              <a:t>[1]B.K.P. Horn and B.G. </a:t>
            </a:r>
            <a:r>
              <a:rPr lang="en-US" sz="1200" dirty="0" err="1"/>
              <a:t>Schunck</a:t>
            </a:r>
            <a:r>
              <a:rPr lang="en-US" sz="1200" dirty="0"/>
              <a:t>, "Determining optical flow." </a:t>
            </a:r>
            <a:r>
              <a:rPr lang="en-US" sz="1200" i="1" dirty="0"/>
              <a:t>Artificial Intelligence</a:t>
            </a:r>
            <a:r>
              <a:rPr lang="en-US" sz="1200" dirty="0"/>
              <a:t>, </a:t>
            </a:r>
            <a:r>
              <a:rPr lang="en-US" sz="1200" dirty="0" err="1"/>
              <a:t>vol</a:t>
            </a:r>
            <a:r>
              <a:rPr lang="en-US" sz="1200" dirty="0"/>
              <a:t> 17, pp 185–203, 1981. </a:t>
            </a:r>
            <a:r>
              <a:rPr lang="en-US" sz="1200" dirty="0">
                <a:hlinkClick r:id="rId3"/>
              </a:rPr>
              <a:t>Manuscript</a:t>
            </a:r>
            <a:r>
              <a:rPr lang="en-US" sz="1200" dirty="0"/>
              <a:t> available on MIT server.</a:t>
            </a:r>
          </a:p>
          <a:p>
            <a:pPr marL="285750" indent="-285750" algn="l" eaLnBrk="0" hangingPunct="0">
              <a:spcBef>
                <a:spcPct val="30000"/>
              </a:spcBef>
            </a:pPr>
            <a:r>
              <a:rPr lang="en-US" sz="1200" dirty="0"/>
              <a:t>[2</a:t>
            </a:r>
            <a:r>
              <a:rPr lang="en-US" sz="1200" dirty="0" smtClean="0"/>
              <a:t>] Computer </a:t>
            </a:r>
            <a:r>
              <a:rPr lang="en-US" sz="1200" dirty="0"/>
              <a:t>Vision System Toolbox User’s Guide.</a:t>
            </a:r>
          </a:p>
          <a:p>
            <a:pPr marL="285750" indent="-285750" algn="l" eaLnBrk="0" hangingPunct="0">
              <a:spcBef>
                <a:spcPct val="30000"/>
              </a:spcBef>
            </a:pPr>
            <a:endParaRPr lang="en-US" sz="1200" dirty="0"/>
          </a:p>
          <a:p>
            <a:pPr marL="285750" indent="-285750" algn="l" eaLnBrk="0" hangingPunct="0">
              <a:spcBef>
                <a:spcPct val="30000"/>
              </a:spcBef>
            </a:pPr>
            <a:endParaRPr lang="en-US" sz="1200" dirty="0"/>
          </a:p>
          <a:p>
            <a:pPr marL="285750" indent="-285750" algn="l" eaLnBrk="0" hangingPunct="0">
              <a:spcBef>
                <a:spcPct val="30000"/>
              </a:spcBef>
            </a:pPr>
            <a:endParaRPr lang="en-US" sz="1200" dirty="0"/>
          </a:p>
          <a:p>
            <a:pPr marL="285750" indent="-285750" algn="l" eaLnBrk="0" hangingPunct="0">
              <a:spcBef>
                <a:spcPct val="30000"/>
              </a:spcBef>
            </a:pPr>
            <a:endParaRPr lang="en-US" sz="1200" dirty="0"/>
          </a:p>
        </p:txBody>
      </p:sp>
    </p:spTree>
    <p:extLst>
      <p:ext uri="{BB962C8B-B14F-4D97-AF65-F5344CB8AC3E}">
        <p14:creationId xmlns:p14="http://schemas.microsoft.com/office/powerpoint/2010/main" val="864858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427038" y="244475"/>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smtClean="0"/>
              <a:t>HOF Features</a:t>
            </a:r>
          </a:p>
        </p:txBody>
      </p:sp>
      <p:sp>
        <p:nvSpPr>
          <p:cNvPr id="36867" name="Slide Number Placeholder 3"/>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B053D24-1F52-4B84-AF64-0788C8EA357F}"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pic>
        <p:nvPicPr>
          <p:cNvPr id="36868" name="Picture 4" descr="frame1.jpg"/>
          <p:cNvPicPr>
            <a:picLocks noChangeAspect="1" noChangeArrowheads="1"/>
          </p:cNvPicPr>
          <p:nvPr/>
        </p:nvPicPr>
        <p:blipFill>
          <a:blip r:embed="rId2" cstate="print"/>
          <a:srcRect/>
          <a:stretch>
            <a:fillRect/>
          </a:stretch>
        </p:blipFill>
        <p:spPr bwMode="auto">
          <a:xfrm>
            <a:off x="1724025" y="1438275"/>
            <a:ext cx="2889250" cy="1449388"/>
          </a:xfrm>
          <a:prstGeom prst="rect">
            <a:avLst/>
          </a:prstGeom>
          <a:noFill/>
          <a:ln w="9525">
            <a:noFill/>
            <a:miter lim="800000"/>
            <a:headEnd/>
            <a:tailEnd/>
          </a:ln>
        </p:spPr>
      </p:pic>
      <p:pic>
        <p:nvPicPr>
          <p:cNvPr id="36869" name="Picture 5" descr="frame2.jpg"/>
          <p:cNvPicPr>
            <a:picLocks noChangeAspect="1" noChangeArrowheads="1"/>
          </p:cNvPicPr>
          <p:nvPr/>
        </p:nvPicPr>
        <p:blipFill>
          <a:blip r:embed="rId3" cstate="print"/>
          <a:srcRect/>
          <a:stretch>
            <a:fillRect/>
          </a:stretch>
        </p:blipFill>
        <p:spPr bwMode="auto">
          <a:xfrm>
            <a:off x="4802188" y="1417638"/>
            <a:ext cx="2646362" cy="1428750"/>
          </a:xfrm>
          <a:prstGeom prst="rect">
            <a:avLst/>
          </a:prstGeom>
          <a:noFill/>
          <a:ln w="9525">
            <a:noFill/>
            <a:miter lim="800000"/>
            <a:headEnd/>
            <a:tailEnd/>
          </a:ln>
        </p:spPr>
      </p:pic>
      <p:pic>
        <p:nvPicPr>
          <p:cNvPr id="36870" name="Picture 6" descr="opticalflow.jpg"/>
          <p:cNvPicPr>
            <a:picLocks noChangeAspect="1" noChangeArrowheads="1"/>
          </p:cNvPicPr>
          <p:nvPr/>
        </p:nvPicPr>
        <p:blipFill>
          <a:blip r:embed="rId4" cstate="print"/>
          <a:srcRect/>
          <a:stretch>
            <a:fillRect/>
          </a:stretch>
        </p:blipFill>
        <p:spPr bwMode="auto">
          <a:xfrm>
            <a:off x="501650" y="3092450"/>
            <a:ext cx="2682875" cy="1716088"/>
          </a:xfrm>
          <a:prstGeom prst="rect">
            <a:avLst/>
          </a:prstGeom>
          <a:noFill/>
          <a:ln w="9525">
            <a:noFill/>
            <a:miter lim="800000"/>
            <a:headEnd/>
            <a:tailEnd/>
          </a:ln>
        </p:spPr>
      </p:pic>
      <p:pic>
        <p:nvPicPr>
          <p:cNvPr id="36871" name="Picture 7" descr="Vx.jpg"/>
          <p:cNvPicPr>
            <a:picLocks noChangeAspect="1" noChangeArrowheads="1"/>
          </p:cNvPicPr>
          <p:nvPr/>
        </p:nvPicPr>
        <p:blipFill>
          <a:blip r:embed="rId5" cstate="print"/>
          <a:srcRect/>
          <a:stretch>
            <a:fillRect/>
          </a:stretch>
        </p:blipFill>
        <p:spPr bwMode="auto">
          <a:xfrm>
            <a:off x="3292475" y="3078163"/>
            <a:ext cx="2563813" cy="1689100"/>
          </a:xfrm>
          <a:prstGeom prst="rect">
            <a:avLst/>
          </a:prstGeom>
          <a:noFill/>
          <a:ln w="9525">
            <a:noFill/>
            <a:miter lim="800000"/>
            <a:headEnd/>
            <a:tailEnd/>
          </a:ln>
        </p:spPr>
      </p:pic>
      <p:sp>
        <p:nvSpPr>
          <p:cNvPr id="36872" name="Rectangle 8"/>
          <p:cNvSpPr>
            <a:spLocks noChangeArrowheads="1"/>
          </p:cNvSpPr>
          <p:nvPr/>
        </p:nvSpPr>
        <p:spPr bwMode="auto">
          <a:xfrm>
            <a:off x="606425" y="5103813"/>
            <a:ext cx="7880350" cy="147796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Times New Roman" pitchFamily="18" charset="0"/>
                <a:ea typeface="+mn-ea"/>
                <a:cs typeface="+mn-cs"/>
              </a:rPr>
              <a:t>Courtesy of Pingping Zhu: </a:t>
            </a: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Optical flow: (a) (b): a pair of consecutive video frames with the area round two moving vehicles outlined with two blue rectangles. (c): a close-up of dense optical flow in the outlined area; (d): horizontal component of the displacement vector field (higher intensity corresponds to positive values, lower intensity to negative values). (e): vertical component.</a:t>
            </a:r>
          </a:p>
        </p:txBody>
      </p:sp>
      <p:pic>
        <p:nvPicPr>
          <p:cNvPr id="36873" name="Picture 9" descr="Vy.jpg"/>
          <p:cNvPicPr>
            <a:picLocks noChangeAspect="1" noChangeArrowheads="1"/>
          </p:cNvPicPr>
          <p:nvPr/>
        </p:nvPicPr>
        <p:blipFill>
          <a:blip r:embed="rId6" cstate="print"/>
          <a:srcRect/>
          <a:stretch>
            <a:fillRect/>
          </a:stretch>
        </p:blipFill>
        <p:spPr bwMode="auto">
          <a:xfrm>
            <a:off x="5973763" y="3055938"/>
            <a:ext cx="2481262" cy="1681162"/>
          </a:xfrm>
          <a:prstGeom prst="rect">
            <a:avLst/>
          </a:prstGeom>
          <a:noFill/>
          <a:ln w="9525">
            <a:noFill/>
            <a:miter lim="800000"/>
            <a:headEnd/>
            <a:tailEnd/>
          </a:ln>
        </p:spPr>
      </p:pic>
      <p:sp>
        <p:nvSpPr>
          <p:cNvPr id="36874" name="Rectangle 10"/>
          <p:cNvSpPr>
            <a:spLocks noChangeArrowheads="1"/>
          </p:cNvSpPr>
          <p:nvPr/>
        </p:nvSpPr>
        <p:spPr bwMode="auto">
          <a:xfrm>
            <a:off x="7564438" y="1887538"/>
            <a:ext cx="466725" cy="369887"/>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(b)</a:t>
            </a:r>
          </a:p>
        </p:txBody>
      </p:sp>
      <p:sp>
        <p:nvSpPr>
          <p:cNvPr id="36875" name="Rectangle 11"/>
          <p:cNvSpPr>
            <a:spLocks noChangeArrowheads="1"/>
          </p:cNvSpPr>
          <p:nvPr/>
        </p:nvSpPr>
        <p:spPr bwMode="auto">
          <a:xfrm>
            <a:off x="1039813" y="1939925"/>
            <a:ext cx="468312" cy="3683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(a)</a:t>
            </a:r>
          </a:p>
        </p:txBody>
      </p:sp>
      <p:sp>
        <p:nvSpPr>
          <p:cNvPr id="36876" name="Rectangle 12"/>
          <p:cNvSpPr>
            <a:spLocks noChangeArrowheads="1"/>
          </p:cNvSpPr>
          <p:nvPr/>
        </p:nvSpPr>
        <p:spPr bwMode="auto">
          <a:xfrm>
            <a:off x="549275" y="4375150"/>
            <a:ext cx="441325" cy="368300"/>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(c)</a:t>
            </a:r>
          </a:p>
        </p:txBody>
      </p:sp>
      <p:sp>
        <p:nvSpPr>
          <p:cNvPr id="36877" name="Rectangle 13"/>
          <p:cNvSpPr>
            <a:spLocks noChangeArrowheads="1"/>
          </p:cNvSpPr>
          <p:nvPr/>
        </p:nvSpPr>
        <p:spPr bwMode="auto">
          <a:xfrm>
            <a:off x="3341688" y="4364038"/>
            <a:ext cx="466725" cy="369887"/>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imes New Roman" pitchFamily="18" charset="0"/>
                <a:ea typeface="+mn-ea"/>
                <a:cs typeface="+mn-cs"/>
              </a:rPr>
              <a:t>(d)</a:t>
            </a:r>
          </a:p>
        </p:txBody>
      </p:sp>
      <p:sp>
        <p:nvSpPr>
          <p:cNvPr id="36878" name="Rectangle 14"/>
          <p:cNvSpPr>
            <a:spLocks noChangeArrowheads="1"/>
          </p:cNvSpPr>
          <p:nvPr/>
        </p:nvSpPr>
        <p:spPr bwMode="auto">
          <a:xfrm>
            <a:off x="6067425" y="4302125"/>
            <a:ext cx="441325" cy="36988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imes New Roman" pitchFamily="18" charset="0"/>
                <a:ea typeface="+mn-ea"/>
                <a:cs typeface="+mn-cs"/>
              </a:rPr>
              <a:t>(e)</a:t>
            </a:r>
          </a:p>
        </p:txBody>
      </p:sp>
    </p:spTree>
    <p:extLst>
      <p:ext uri="{BB962C8B-B14F-4D97-AF65-F5344CB8AC3E}">
        <p14:creationId xmlns:p14="http://schemas.microsoft.com/office/powerpoint/2010/main" val="377636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bwMode="auto">
          <a:xfrm>
            <a:off x="620713" y="265113"/>
            <a:ext cx="5627687"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Example: HOF Extraction</a:t>
            </a:r>
          </a:p>
        </p:txBody>
      </p:sp>
      <p:sp>
        <p:nvSpPr>
          <p:cNvPr id="1032"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13680B2-069E-41E0-8DF5-554643E8E2EB}"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1033" name="Rectangle 4"/>
          <p:cNvSpPr>
            <a:spLocks noChangeArrowheads="1"/>
          </p:cNvSpPr>
          <p:nvPr/>
        </p:nvSpPr>
        <p:spPr bwMode="auto">
          <a:xfrm>
            <a:off x="644525" y="1504950"/>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Brightness Constraint</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Consider video frames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I</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x,y,t</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the brightness of particular point in the pattern is constant when the pattern moves in the frames, such that</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where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x</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y </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and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t</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are coordinates and time, respectively.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The terms           and           are velocities of pixel in x-axis and y-axis.</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imes New Roman" pitchFamily="18" charset="0"/>
                <a:ea typeface="+mn-ea"/>
                <a:cs typeface="+mn-cs"/>
              </a:rPr>
              <a:t>     </a:t>
            </a:r>
          </a:p>
          <a:p>
            <a:pPr marL="285750" marR="0" lvl="0" indent="-285750" algn="l" defTabSz="914400" rtl="0" eaLnBrk="0" fontAlgn="base" latinLnBrk="0" hangingPunct="0">
              <a:lnSpc>
                <a:spcPct val="100000"/>
              </a:lnSpc>
              <a:spcBef>
                <a:spcPct val="30000"/>
              </a:spcBef>
              <a:spcAft>
                <a:spcPct val="0"/>
              </a:spcAft>
              <a:buClrTx/>
              <a:buSzTx/>
              <a:buFont typeface="Arial" charset="0"/>
              <a:buChar char="•"/>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Smoothness Constraint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     </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Consider neighboring points on the objects have similar velocities and the velocity field of the brightness patterns in the frame varies smoothly almost everywhere. The smoothness constraint is represented by minimizing the sum of squares of the Laplacians of the x- and y-components of the flow.</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p>
        </p:txBody>
      </p:sp>
      <p:sp>
        <p:nvSpPr>
          <p:cNvPr id="103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aphicFrame>
        <p:nvGraphicFramePr>
          <p:cNvPr id="1026" name="Object 2"/>
          <p:cNvGraphicFramePr>
            <a:graphicFrameLocks noChangeAspect="1"/>
          </p:cNvGraphicFramePr>
          <p:nvPr/>
        </p:nvGraphicFramePr>
        <p:xfrm>
          <a:off x="3155950" y="2574925"/>
          <a:ext cx="2773363" cy="584200"/>
        </p:xfrm>
        <a:graphic>
          <a:graphicData uri="http://schemas.openxmlformats.org/presentationml/2006/ole">
            <mc:AlternateContent xmlns:mc="http://schemas.openxmlformats.org/markup-compatibility/2006">
              <mc:Choice xmlns:v="urn:schemas-microsoft-com:vml" Requires="v">
                <p:oleObj spid="_x0000_s9323" name="Equation" r:id="rId3" imgW="1993680" imgH="419040" progId="Equation.3">
                  <p:embed/>
                </p:oleObj>
              </mc:Choice>
              <mc:Fallback>
                <p:oleObj name="Equation" r:id="rId3" imgW="1993680" imgH="4190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2574925"/>
                        <a:ext cx="2773363"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159125" y="3332163"/>
          <a:ext cx="617538" cy="547687"/>
        </p:xfrm>
        <a:graphic>
          <a:graphicData uri="http://schemas.openxmlformats.org/presentationml/2006/ole">
            <mc:AlternateContent xmlns:mc="http://schemas.openxmlformats.org/markup-compatibility/2006">
              <mc:Choice xmlns:v="urn:schemas-microsoft-com:vml" Requires="v">
                <p:oleObj spid="_x0000_s9324" name="Equation" r:id="rId5" imgW="444240" imgH="393480" progId="Equation.3">
                  <p:embed/>
                </p:oleObj>
              </mc:Choice>
              <mc:Fallback>
                <p:oleObj name="Equation" r:id="rId5" imgW="444240" imgH="39348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25" y="3332163"/>
                        <a:ext cx="617538"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078038" y="3340100"/>
          <a:ext cx="617537" cy="547688"/>
        </p:xfrm>
        <a:graphic>
          <a:graphicData uri="http://schemas.openxmlformats.org/presentationml/2006/ole">
            <mc:AlternateContent xmlns:mc="http://schemas.openxmlformats.org/markup-compatibility/2006">
              <mc:Choice xmlns:v="urn:schemas-microsoft-com:vml" Requires="v">
                <p:oleObj spid="_x0000_s9325" name="Equation" r:id="rId7" imgW="444240" imgH="393480" progId="Equation.3">
                  <p:embed/>
                </p:oleObj>
              </mc:Choice>
              <mc:Fallback>
                <p:oleObj name="Equation" r:id="rId7" imgW="444240" imgH="393480" progId="Equation.3">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8038" y="3340100"/>
                        <a:ext cx="617537"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5530850" y="6010275"/>
          <a:ext cx="1446213" cy="617538"/>
        </p:xfrm>
        <a:graphic>
          <a:graphicData uri="http://schemas.openxmlformats.org/presentationml/2006/ole">
            <mc:AlternateContent xmlns:mc="http://schemas.openxmlformats.org/markup-compatibility/2006">
              <mc:Choice xmlns:v="urn:schemas-microsoft-com:vml" Requires="v">
                <p:oleObj spid="_x0000_s9326" name="Equation" r:id="rId9" imgW="1041120" imgH="444240" progId="Equation.3">
                  <p:embed/>
                </p:oleObj>
              </mc:Choice>
              <mc:Fallback>
                <p:oleObj name="Equation" r:id="rId9" imgW="1041120" imgH="444240" progId="Equation.3">
                  <p:embed/>
                  <p:pic>
                    <p:nvPicPr>
                      <p:cNvPr id="102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0850" y="6010275"/>
                        <a:ext cx="1446213"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2741613" y="6011863"/>
          <a:ext cx="1463675" cy="617537"/>
        </p:xfrm>
        <a:graphic>
          <a:graphicData uri="http://schemas.openxmlformats.org/presentationml/2006/ole">
            <mc:AlternateContent xmlns:mc="http://schemas.openxmlformats.org/markup-compatibility/2006">
              <mc:Choice xmlns:v="urn:schemas-microsoft-com:vml" Requires="v">
                <p:oleObj spid="_x0000_s9327" name="Equation" r:id="rId11" imgW="1054080" imgH="444240" progId="Equation.3">
                  <p:embed/>
                </p:oleObj>
              </mc:Choice>
              <mc:Fallback>
                <p:oleObj name="Equation" r:id="rId11" imgW="1054080" imgH="444240" progId="Equation.3">
                  <p:embed/>
                  <p:pic>
                    <p:nvPicPr>
                      <p:cNvPr id="103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1613" y="6011863"/>
                        <a:ext cx="1463675"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3308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bwMode="auto">
          <a:xfrm>
            <a:off x="457200" y="258763"/>
            <a:ext cx="5791200" cy="64611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Horn-Schunk Method</a:t>
            </a:r>
          </a:p>
        </p:txBody>
      </p:sp>
      <p:sp>
        <p:nvSpPr>
          <p:cNvPr id="3079"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28DF9D-32B3-456D-9FC4-7BA7ED7A0F72}"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3080" name="Rectangle 4"/>
          <p:cNvSpPr>
            <a:spLocks noChangeArrowheads="1"/>
          </p:cNvSpPr>
          <p:nvPr/>
        </p:nvSpPr>
        <p:spPr bwMode="auto">
          <a:xfrm>
            <a:off x="644525" y="1504950"/>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mn-ea"/>
                <a:cs typeface="+mn-cs"/>
              </a:rPr>
              <a:t>Constrained Minimization Problem (Lagrange Multipliers):</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By assuming that the optimal flow is smooth over the entire frame, the Horn-</a:t>
            </a:r>
            <a:r>
              <a:rPr kumimoji="0" lang="en-US" sz="2000" b="0" i="0" u="none" strike="noStrike" kern="1200" cap="none" spc="0" normalizeH="0" baseline="0" noProof="0" dirty="0" err="1">
                <a:ln>
                  <a:noFill/>
                </a:ln>
                <a:solidFill>
                  <a:srgbClr val="000000"/>
                </a:solidFill>
                <a:effectLst/>
                <a:uLnTx/>
                <a:uFillTx/>
                <a:latin typeface="Times New Roman" pitchFamily="18" charset="0"/>
                <a:ea typeface="+mn-ea"/>
                <a:cs typeface="+mn-cs"/>
              </a:rPr>
              <a:t>Schunck</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method computes an estimate of velocity field, [</a:t>
            </a:r>
            <a:r>
              <a:rPr kumimoji="0" lang="en-US" sz="2000" b="0" i="0" u="none" strike="noStrike" kern="1200" cap="none" spc="0" normalizeH="0" baseline="0" noProof="0" dirty="0" err="1">
                <a:ln>
                  <a:noFill/>
                </a:ln>
                <a:solidFill>
                  <a:srgbClr val="000000"/>
                </a:solidFill>
                <a:effectLst/>
                <a:uLnTx/>
                <a:uFillTx/>
                <a:latin typeface="Times New Roman" pitchFamily="18" charset="0"/>
                <a:ea typeface="+mn-ea"/>
                <a:cs typeface="+mn-cs"/>
              </a:rPr>
              <a:t>u,v</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that minimizes the cost function </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mn-ea"/>
                <a:cs typeface="+mn-cs"/>
              </a:rPr>
              <a:t>Equivalent Minimization Problem:</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The above minimization problem is equivalent to minimizing:</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Differentiate      with respect to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u</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and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mn-cs"/>
              </a:rPr>
              <a:t>v</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rPr>
              <a:t> to and set the derivatives to be zeros, </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08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aphicFrame>
        <p:nvGraphicFramePr>
          <p:cNvPr id="3074" name="Object 2"/>
          <p:cNvGraphicFramePr>
            <a:graphicFrameLocks noChangeAspect="1"/>
          </p:cNvGraphicFramePr>
          <p:nvPr/>
        </p:nvGraphicFramePr>
        <p:xfrm>
          <a:off x="1268413" y="2749550"/>
          <a:ext cx="6551612" cy="885825"/>
        </p:xfrm>
        <a:graphic>
          <a:graphicData uri="http://schemas.openxmlformats.org/presentationml/2006/ole">
            <mc:AlternateContent xmlns:mc="http://schemas.openxmlformats.org/markup-compatibility/2006">
              <mc:Choice xmlns:v="urn:schemas-microsoft-com:vml" Requires="v">
                <p:oleObj spid="_x0000_s10326" name="Equation" r:id="rId3" imgW="4711680" imgH="634680" progId="Equation.3">
                  <p:embed/>
                </p:oleObj>
              </mc:Choice>
              <mc:Fallback>
                <p:oleObj name="Equation" r:id="rId3" imgW="4711680" imgH="634680" progId="Equation.3">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2749550"/>
                        <a:ext cx="6551612"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2493963" y="4513263"/>
          <a:ext cx="4062412" cy="690562"/>
        </p:xfrm>
        <a:graphic>
          <a:graphicData uri="http://schemas.openxmlformats.org/presentationml/2006/ole">
            <mc:AlternateContent xmlns:mc="http://schemas.openxmlformats.org/markup-compatibility/2006">
              <mc:Choice xmlns:v="urn:schemas-microsoft-com:vml" Requires="v">
                <p:oleObj spid="_x0000_s10327" name="Equation" r:id="rId5" imgW="2920680" imgH="495000" progId="Equation.3">
                  <p:embed/>
                </p:oleObj>
              </mc:Choice>
              <mc:Fallback>
                <p:oleObj name="Equation" r:id="rId5" imgW="2920680" imgH="495000" progId="Equation.3">
                  <p:embed/>
                  <p:pic>
                    <p:nvPicPr>
                      <p:cNvPr id="3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963" y="4513263"/>
                        <a:ext cx="4062412"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2411413" y="5327650"/>
          <a:ext cx="265112" cy="319088"/>
        </p:xfrm>
        <a:graphic>
          <a:graphicData uri="http://schemas.openxmlformats.org/presentationml/2006/ole">
            <mc:AlternateContent xmlns:mc="http://schemas.openxmlformats.org/markup-compatibility/2006">
              <mc:Choice xmlns:v="urn:schemas-microsoft-com:vml" Requires="v">
                <p:oleObj spid="_x0000_s10328" name="Equation" r:id="rId7" imgW="190440" imgH="228600" progId="Equation.3">
                  <p:embed/>
                </p:oleObj>
              </mc:Choice>
              <mc:Fallback>
                <p:oleObj name="Equation" r:id="rId7" imgW="190440" imgH="228600" progId="Equation.3">
                  <p:embed/>
                  <p:pic>
                    <p:nvPicPr>
                      <p:cNvPr id="3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5327650"/>
                        <a:ext cx="265112"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2852738" y="5781675"/>
          <a:ext cx="3497262" cy="744538"/>
        </p:xfrm>
        <a:graphic>
          <a:graphicData uri="http://schemas.openxmlformats.org/presentationml/2006/ole">
            <mc:AlternateContent xmlns:mc="http://schemas.openxmlformats.org/markup-compatibility/2006">
              <mc:Choice xmlns:v="urn:schemas-microsoft-com:vml" Requires="v">
                <p:oleObj spid="_x0000_s10329" name="Equation" r:id="rId9" imgW="2514600" imgH="533160" progId="Equation.3">
                  <p:embed/>
                </p:oleObj>
              </mc:Choice>
              <mc:Fallback>
                <p:oleObj name="Equation" r:id="rId9" imgW="2514600" imgH="533160" progId="Equation.3">
                  <p:embed/>
                  <p:pic>
                    <p:nvPicPr>
                      <p:cNvPr id="3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2738" y="5781675"/>
                        <a:ext cx="3497262"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1072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Rectangle 2"/>
          <p:cNvSpPr>
            <a:spLocks noGrp="1" noChangeArrowheads="1"/>
          </p:cNvSpPr>
          <p:nvPr>
            <p:ph type="title"/>
          </p:nvPr>
        </p:nvSpPr>
        <p:spPr bwMode="auto">
          <a:xfrm>
            <a:off x="465138" y="265113"/>
            <a:ext cx="5783262"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Horn-Schunk Method</a:t>
            </a:r>
          </a:p>
        </p:txBody>
      </p:sp>
      <p:sp>
        <p:nvSpPr>
          <p:cNvPr id="2060"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71EEC08-E4F8-4301-A6BF-2234A8F9DE69}"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2061" name="Rectangle 4"/>
          <p:cNvSpPr>
            <a:spLocks noChangeArrowheads="1"/>
          </p:cNvSpPr>
          <p:nvPr/>
        </p:nvSpPr>
        <p:spPr bwMode="auto">
          <a:xfrm>
            <a:off x="644525" y="1504950"/>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Estimations:</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The derivatives of  brightness from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I</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x,y,t</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are expressed by,</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The Laplacians of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u</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and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v</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are expressed by</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where the local average          and        are defined as</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imes New Roman" pitchFamily="18" charset="0"/>
                <a:ea typeface="+mn-ea"/>
                <a:cs typeface="+mn-cs"/>
              </a:rPr>
              <a:t>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a:r>
          </a:p>
        </p:txBody>
      </p:sp>
      <p:sp>
        <p:nvSpPr>
          <p:cNvPr id="206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aphicFrame>
        <p:nvGraphicFramePr>
          <p:cNvPr id="2050" name="Object 2"/>
          <p:cNvGraphicFramePr>
            <a:graphicFrameLocks noChangeAspect="1"/>
          </p:cNvGraphicFramePr>
          <p:nvPr/>
        </p:nvGraphicFramePr>
        <p:xfrm>
          <a:off x="1073150" y="2474913"/>
          <a:ext cx="6824663" cy="546100"/>
        </p:xfrm>
        <a:graphic>
          <a:graphicData uri="http://schemas.openxmlformats.org/presentationml/2006/ole">
            <mc:AlternateContent xmlns:mc="http://schemas.openxmlformats.org/markup-compatibility/2006">
              <mc:Choice xmlns:v="urn:schemas-microsoft-com:vml" Requires="v">
                <p:oleObj spid="_x0000_s11455" name="Equation" r:id="rId4" imgW="4914720" imgH="393480" progId="Equation.3">
                  <p:embed/>
                </p:oleObj>
              </mc:Choice>
              <mc:Fallback>
                <p:oleObj name="Equation" r:id="rId4" imgW="4914720" imgH="39348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50" y="2474913"/>
                        <a:ext cx="6824663"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1073150" y="3038475"/>
          <a:ext cx="6824663" cy="581025"/>
        </p:xfrm>
        <a:graphic>
          <a:graphicData uri="http://schemas.openxmlformats.org/presentationml/2006/ole">
            <mc:AlternateContent xmlns:mc="http://schemas.openxmlformats.org/markup-compatibility/2006">
              <mc:Choice xmlns:v="urn:schemas-microsoft-com:vml" Requires="v">
                <p:oleObj spid="_x0000_s11456" name="Equation" r:id="rId6" imgW="4914720" imgH="419040" progId="Equation.3">
                  <p:embed/>
                </p:oleObj>
              </mc:Choice>
              <mc:Fallback>
                <p:oleObj name="Equation" r:id="rId6" imgW="4914720" imgH="419040" progId="Equation.3">
                  <p:embed/>
                  <p:pic>
                    <p:nvPicPr>
                      <p:cNvPr id="205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150" y="3038475"/>
                        <a:ext cx="682466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nvGraphicFramePr>
        <p:xfrm>
          <a:off x="1100138" y="3713163"/>
          <a:ext cx="6789737" cy="546100"/>
        </p:xfrm>
        <a:graphic>
          <a:graphicData uri="http://schemas.openxmlformats.org/presentationml/2006/ole">
            <mc:AlternateContent xmlns:mc="http://schemas.openxmlformats.org/markup-compatibility/2006">
              <mc:Choice xmlns:v="urn:schemas-microsoft-com:vml" Requires="v">
                <p:oleObj spid="_x0000_s11457" name="Equation" r:id="rId8" imgW="4889160" imgH="393480" progId="Equation.3">
                  <p:embed/>
                </p:oleObj>
              </mc:Choice>
              <mc:Fallback>
                <p:oleObj name="Equation" r:id="rId8" imgW="4889160" imgH="393480" progId="Equation.3">
                  <p:embed/>
                  <p:pic>
                    <p:nvPicPr>
                      <p:cNvPr id="205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138" y="3713163"/>
                        <a:ext cx="6789737"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5"/>
          <p:cNvGraphicFramePr>
            <a:graphicFrameLocks noChangeAspect="1"/>
          </p:cNvGraphicFramePr>
          <p:nvPr/>
        </p:nvGraphicFramePr>
        <p:xfrm>
          <a:off x="2212975" y="4752975"/>
          <a:ext cx="1763713" cy="352425"/>
        </p:xfrm>
        <a:graphic>
          <a:graphicData uri="http://schemas.openxmlformats.org/presentationml/2006/ole">
            <mc:AlternateContent xmlns:mc="http://schemas.openxmlformats.org/markup-compatibility/2006">
              <mc:Choice xmlns:v="urn:schemas-microsoft-com:vml" Requires="v">
                <p:oleObj spid="_x0000_s11458" name="Equation" r:id="rId10" imgW="1269720" imgH="253800" progId="Equation.3">
                  <p:embed/>
                </p:oleObj>
              </mc:Choice>
              <mc:Fallback>
                <p:oleObj name="Equation" r:id="rId10" imgW="1269720" imgH="253800" progId="Equation.3">
                  <p:embed/>
                  <p:pic>
                    <p:nvPicPr>
                      <p:cNvPr id="205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2975" y="4752975"/>
                        <a:ext cx="176371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6"/>
          <p:cNvGraphicFramePr>
            <a:graphicFrameLocks noChangeAspect="1"/>
          </p:cNvGraphicFramePr>
          <p:nvPr/>
        </p:nvGraphicFramePr>
        <p:xfrm>
          <a:off x="4935538" y="4752975"/>
          <a:ext cx="1728787" cy="352425"/>
        </p:xfrm>
        <a:graphic>
          <a:graphicData uri="http://schemas.openxmlformats.org/presentationml/2006/ole">
            <mc:AlternateContent xmlns:mc="http://schemas.openxmlformats.org/markup-compatibility/2006">
              <mc:Choice xmlns:v="urn:schemas-microsoft-com:vml" Requires="v">
                <p:oleObj spid="_x0000_s11459" name="Equation" r:id="rId12" imgW="1244520" imgH="253800" progId="Equation.3">
                  <p:embed/>
                </p:oleObj>
              </mc:Choice>
              <mc:Fallback>
                <p:oleObj name="Equation" r:id="rId12" imgW="1244520" imgH="253800" progId="Equation.3">
                  <p:embed/>
                  <p:pic>
                    <p:nvPicPr>
                      <p:cNvPr id="205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5538" y="4752975"/>
                        <a:ext cx="1728787"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7"/>
          <p:cNvGraphicFramePr>
            <a:graphicFrameLocks noChangeAspect="1"/>
          </p:cNvGraphicFramePr>
          <p:nvPr/>
        </p:nvGraphicFramePr>
        <p:xfrm>
          <a:off x="1033463" y="5532438"/>
          <a:ext cx="7019925" cy="546100"/>
        </p:xfrm>
        <a:graphic>
          <a:graphicData uri="http://schemas.openxmlformats.org/presentationml/2006/ole">
            <mc:AlternateContent xmlns:mc="http://schemas.openxmlformats.org/markup-compatibility/2006">
              <mc:Choice xmlns:v="urn:schemas-microsoft-com:vml" Requires="v">
                <p:oleObj spid="_x0000_s11460" name="Equation" r:id="rId14" imgW="5054400" imgH="393480" progId="Equation.3">
                  <p:embed/>
                </p:oleObj>
              </mc:Choice>
              <mc:Fallback>
                <p:oleObj name="Equation" r:id="rId14" imgW="5054400" imgH="393480" progId="Equation.3">
                  <p:embed/>
                  <p:pic>
                    <p:nvPicPr>
                      <p:cNvPr id="2055"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3463" y="5532438"/>
                        <a:ext cx="701992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6" name="Object 8"/>
          <p:cNvGraphicFramePr>
            <a:graphicFrameLocks noChangeAspect="1"/>
          </p:cNvGraphicFramePr>
          <p:nvPr/>
        </p:nvGraphicFramePr>
        <p:xfrm>
          <a:off x="1085850" y="6113463"/>
          <a:ext cx="6896100" cy="546100"/>
        </p:xfrm>
        <a:graphic>
          <a:graphicData uri="http://schemas.openxmlformats.org/presentationml/2006/ole">
            <mc:AlternateContent xmlns:mc="http://schemas.openxmlformats.org/markup-compatibility/2006">
              <mc:Choice xmlns:v="urn:schemas-microsoft-com:vml" Requires="v">
                <p:oleObj spid="_x0000_s11461" name="Equation" r:id="rId16" imgW="4965480" imgH="393480" progId="Equation.3">
                  <p:embed/>
                </p:oleObj>
              </mc:Choice>
              <mc:Fallback>
                <p:oleObj name="Equation" r:id="rId16" imgW="4965480" imgH="393480" progId="Equation.3">
                  <p:embed/>
                  <p:pic>
                    <p:nvPicPr>
                      <p:cNvPr id="2056"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5850" y="6113463"/>
                        <a:ext cx="68961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7" name="Object 9"/>
          <p:cNvGraphicFramePr>
            <a:graphicFrameLocks noChangeAspect="1"/>
          </p:cNvGraphicFramePr>
          <p:nvPr/>
        </p:nvGraphicFramePr>
        <p:xfrm>
          <a:off x="4554538" y="5130800"/>
          <a:ext cx="406400" cy="336550"/>
        </p:xfrm>
        <a:graphic>
          <a:graphicData uri="http://schemas.openxmlformats.org/presentationml/2006/ole">
            <mc:AlternateContent xmlns:mc="http://schemas.openxmlformats.org/markup-compatibility/2006">
              <mc:Choice xmlns:v="urn:schemas-microsoft-com:vml" Requires="v">
                <p:oleObj spid="_x0000_s11462" name="Equation" r:id="rId18" imgW="291960" imgH="241200" progId="Equation.3">
                  <p:embed/>
                </p:oleObj>
              </mc:Choice>
              <mc:Fallback>
                <p:oleObj name="Equation" r:id="rId18" imgW="291960" imgH="241200" progId="Equation.3">
                  <p:embed/>
                  <p:pic>
                    <p:nvPicPr>
                      <p:cNvPr id="2057"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54538" y="5130800"/>
                        <a:ext cx="40640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 name="Object 10"/>
          <p:cNvGraphicFramePr>
            <a:graphicFrameLocks noChangeAspect="1"/>
          </p:cNvGraphicFramePr>
          <p:nvPr/>
        </p:nvGraphicFramePr>
        <p:xfrm>
          <a:off x="3632200" y="5130800"/>
          <a:ext cx="423863" cy="336550"/>
        </p:xfrm>
        <a:graphic>
          <a:graphicData uri="http://schemas.openxmlformats.org/presentationml/2006/ole">
            <mc:AlternateContent xmlns:mc="http://schemas.openxmlformats.org/markup-compatibility/2006">
              <mc:Choice xmlns:v="urn:schemas-microsoft-com:vml" Requires="v">
                <p:oleObj spid="_x0000_s11463" name="Equation" r:id="rId20" imgW="304560" imgH="241200" progId="Equation.3">
                  <p:embed/>
                </p:oleObj>
              </mc:Choice>
              <mc:Fallback>
                <p:oleObj name="Equation" r:id="rId20" imgW="304560" imgH="241200" progId="Equation.3">
                  <p:embed/>
                  <p:pic>
                    <p:nvPicPr>
                      <p:cNvPr id="2058"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2200" y="5130800"/>
                        <a:ext cx="423863"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1129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bwMode="auto">
          <a:xfrm>
            <a:off x="454025" y="265113"/>
            <a:ext cx="5924550" cy="639762"/>
          </a:xfrm>
          <a:noFill/>
          <a:ln>
            <a:miter lim="800000"/>
            <a:headEnd/>
            <a:tailEnd/>
          </a:ln>
        </p:spPr>
        <p:txBody>
          <a:bodyPr vert="horz" wrap="square" lIns="91440" tIns="45720" rIns="91440" bIns="45720" numCol="1" anchor="t" anchorCtr="0" compatLnSpc="1">
            <a:prstTxWarp prst="textNoShape">
              <a:avLst/>
            </a:prstTxWarp>
          </a:bodyPr>
          <a:lstStyle/>
          <a:p>
            <a:pPr algn="l"/>
            <a:r>
              <a:rPr lang="en-US" sz="2400" smtClean="0"/>
              <a:t>Horn-Schunk Method</a:t>
            </a:r>
          </a:p>
        </p:txBody>
      </p:sp>
      <p:sp>
        <p:nvSpPr>
          <p:cNvPr id="4101" name="Slide Number Placeholder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0FA0C1-A2E4-4D3D-A7D5-36C0FD0C4DF8}"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endParaRPr>
          </a:p>
        </p:txBody>
      </p:sp>
      <p:sp>
        <p:nvSpPr>
          <p:cNvPr id="4102" name="Rectangle 4"/>
          <p:cNvSpPr>
            <a:spLocks noChangeArrowheads="1"/>
          </p:cNvSpPr>
          <p:nvPr/>
        </p:nvSpPr>
        <p:spPr bwMode="auto">
          <a:xfrm>
            <a:off x="644525" y="1504950"/>
            <a:ext cx="7966075" cy="5353050"/>
          </a:xfrm>
          <a:prstGeom prst="rect">
            <a:avLst/>
          </a:prstGeom>
          <a:noFill/>
          <a:ln w="25400">
            <a:noFill/>
            <a:miter lim="800000"/>
            <a:headEnd/>
            <a:tailEnd/>
          </a:ln>
        </p:spPr>
        <p:txBody>
          <a:bodyPr lIns="90488" tIns="44450" rIns="90488" bIns="44450"/>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mn-cs"/>
              </a:rPr>
              <a:t>Iterative Solution</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It is very costly to solve these nonlinear equations simultaneously by one of the standard methods, such as Gaussian-Jordan elimination, because the corresponding matrix is sparse and very large. Therefore, the following iterative method is applied to solve the equations for [u,v]. </a:t>
            </a: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Rewrite the equations as,</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Then, a new set of velocity estimates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u</a:t>
            </a:r>
            <a:r>
              <a:rPr kumimoji="0" lang="en-US" sz="2000" b="0" i="1" u="none" strike="noStrike" kern="1200" cap="none" spc="0" normalizeH="0" baseline="30000" noProof="0">
                <a:ln>
                  <a:noFill/>
                </a:ln>
                <a:solidFill>
                  <a:srgbClr val="000000"/>
                </a:solidFill>
                <a:effectLst/>
                <a:uLnTx/>
                <a:uFillTx/>
                <a:latin typeface="Times New Roman" pitchFamily="18" charset="0"/>
                <a:ea typeface="+mn-ea"/>
                <a:cs typeface="+mn-cs"/>
              </a:rPr>
              <a:t>n+1</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v</a:t>
            </a:r>
            <a:r>
              <a:rPr kumimoji="0" lang="en-US" sz="2000" b="0" i="1" u="none" strike="noStrike" kern="1200" cap="none" spc="0" normalizeH="0" baseline="30000" noProof="0">
                <a:ln>
                  <a:noFill/>
                </a:ln>
                <a:solidFill>
                  <a:srgbClr val="000000"/>
                </a:solidFill>
                <a:effectLst/>
                <a:uLnTx/>
                <a:uFillTx/>
                <a:latin typeface="Times New Roman" pitchFamily="18" charset="0"/>
                <a:ea typeface="+mn-ea"/>
                <a:cs typeface="+mn-cs"/>
              </a:rPr>
              <a:t>n+1</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at the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n+</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1)</a:t>
            </a:r>
            <a:r>
              <a:rPr kumimoji="0" lang="en-US" sz="2000" b="0" i="0" u="none" strike="noStrike" kern="1200" cap="none" spc="0" normalizeH="0" baseline="30000" noProof="0">
                <a:ln>
                  <a:noFill/>
                </a:ln>
                <a:solidFill>
                  <a:srgbClr val="000000"/>
                </a:solidFill>
                <a:effectLst/>
                <a:uLnTx/>
                <a:uFillTx/>
                <a:latin typeface="Times New Roman" pitchFamily="18" charset="0"/>
                <a:ea typeface="+mn-ea"/>
                <a:cs typeface="+mn-cs"/>
              </a:rPr>
              <a:t>th</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iteration are calculated recursively from the estimated derivatives and the average of the previous velocity estimates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u</a:t>
            </a:r>
            <a:r>
              <a:rPr kumimoji="0" lang="en-US" sz="2000" b="0" i="1" u="none" strike="noStrike" kern="1200" cap="none" spc="0" normalizeH="0" baseline="30000" noProof="0">
                <a:ln>
                  <a:noFill/>
                </a:ln>
                <a:solidFill>
                  <a:srgbClr val="000000"/>
                </a:solidFill>
                <a:effectLst/>
                <a:uLnTx/>
                <a:uFillTx/>
                <a:latin typeface="Times New Roman" pitchFamily="18" charset="0"/>
                <a:ea typeface="+mn-ea"/>
                <a:cs typeface="+mn-cs"/>
              </a:rPr>
              <a:t>n</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 </a:t>
            </a:r>
            <a:r>
              <a:rPr kumimoji="0" lang="en-US" sz="2000" b="0" i="1" u="none" strike="noStrike" kern="1200" cap="none" spc="0" normalizeH="0" baseline="0" noProof="0">
                <a:ln>
                  <a:noFill/>
                </a:ln>
                <a:solidFill>
                  <a:srgbClr val="000000"/>
                </a:solidFill>
                <a:effectLst/>
                <a:uLnTx/>
                <a:uFillTx/>
                <a:latin typeface="Times New Roman" pitchFamily="18" charset="0"/>
                <a:ea typeface="+mn-ea"/>
                <a:cs typeface="+mn-cs"/>
              </a:rPr>
              <a:t>v</a:t>
            </a:r>
            <a:r>
              <a:rPr kumimoji="0" lang="en-US" sz="2000" b="0" i="1" u="none" strike="noStrike" kern="1200" cap="none" spc="0" normalizeH="0" baseline="30000" noProof="0">
                <a:ln>
                  <a:noFill/>
                </a:ln>
                <a:solidFill>
                  <a:srgbClr val="000000"/>
                </a:solidFill>
                <a:effectLst/>
                <a:uLnTx/>
                <a:uFillTx/>
                <a:latin typeface="Times New Roman" pitchFamily="18" charset="0"/>
                <a:ea typeface="+mn-ea"/>
                <a:cs typeface="+mn-cs"/>
              </a:rPr>
              <a:t>n</a:t>
            </a:r>
            <a:r>
              <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rPr>
              <a:t>) by</a:t>
            </a: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a:p>
            <a:pPr marL="285750" marR="0" lvl="0" indent="-285750" algn="l" defTabSz="914400" rtl="0" eaLnBrk="0" fontAlgn="base" latinLnBrk="0" hangingPunct="0">
              <a:lnSpc>
                <a:spcPct val="100000"/>
              </a:lnSpc>
              <a:spcBef>
                <a:spcPct val="3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1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aphicFrame>
        <p:nvGraphicFramePr>
          <p:cNvPr id="4098" name="Object 2"/>
          <p:cNvGraphicFramePr>
            <a:graphicFrameLocks noChangeAspect="1"/>
          </p:cNvGraphicFramePr>
          <p:nvPr/>
        </p:nvGraphicFramePr>
        <p:xfrm>
          <a:off x="2890838" y="3686175"/>
          <a:ext cx="3460750" cy="744538"/>
        </p:xfrm>
        <a:graphic>
          <a:graphicData uri="http://schemas.openxmlformats.org/presentationml/2006/ole">
            <mc:AlternateContent xmlns:mc="http://schemas.openxmlformats.org/markup-compatibility/2006">
              <mc:Choice xmlns:v="urn:schemas-microsoft-com:vml" Requires="v">
                <p:oleObj spid="_x0000_s12332" name="Equation" r:id="rId3" imgW="2489040" imgH="533160" progId="Equation.3">
                  <p:embed/>
                </p:oleObj>
              </mc:Choice>
              <mc:Fallback>
                <p:oleObj name="Equation" r:id="rId3" imgW="2489040" imgH="53316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3686175"/>
                        <a:ext cx="3460750"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2309813" y="5554663"/>
          <a:ext cx="4624387" cy="798512"/>
        </p:xfrm>
        <a:graphic>
          <a:graphicData uri="http://schemas.openxmlformats.org/presentationml/2006/ole">
            <mc:AlternateContent xmlns:mc="http://schemas.openxmlformats.org/markup-compatibility/2006">
              <mc:Choice xmlns:v="urn:schemas-microsoft-com:vml" Requires="v">
                <p:oleObj spid="_x0000_s12333" name="Equation" r:id="rId5" imgW="3327120" imgH="571320" progId="Equation.DSMT4">
                  <p:embed/>
                </p:oleObj>
              </mc:Choice>
              <mc:Fallback>
                <p:oleObj name="Equation" r:id="rId5" imgW="3327120" imgH="571320" progId="Equation.DSMT4">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9813" y="5554663"/>
                        <a:ext cx="4624387"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6878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9780</TotalTime>
  <Words>1225</Words>
  <Application>Microsoft Office PowerPoint</Application>
  <PresentationFormat>On-screen Show (4:3)</PresentationFormat>
  <Paragraphs>176</Paragraphs>
  <Slides>18</Slides>
  <Notes>3</Notes>
  <HiddenSlides>0</HiddenSlides>
  <MMClips>2</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2</vt:i4>
      </vt:variant>
      <vt:variant>
        <vt:lpstr>Slide Titles</vt:lpstr>
      </vt:variant>
      <vt:variant>
        <vt:i4>18</vt:i4>
      </vt:variant>
    </vt:vector>
  </HeadingPairs>
  <TitlesOfParts>
    <vt:vector size="31" baseType="lpstr">
      <vt:lpstr>SimSun</vt:lpstr>
      <vt:lpstr>Arial</vt:lpstr>
      <vt:lpstr>Batang</vt:lpstr>
      <vt:lpstr>Calibri</vt:lpstr>
      <vt:lpstr>Constantia</vt:lpstr>
      <vt:lpstr>Times New Roman</vt:lpstr>
      <vt:lpstr>Verdana</vt:lpstr>
      <vt:lpstr>1_Default Design</vt:lpstr>
      <vt:lpstr>Office Theme</vt:lpstr>
      <vt:lpstr>3_Default Design</vt:lpstr>
      <vt:lpstr>2_Default Design</vt:lpstr>
      <vt:lpstr>Equation</vt:lpstr>
      <vt:lpstr>MathType 6.0 Equation</vt:lpstr>
      <vt:lpstr>optical flow</vt:lpstr>
      <vt:lpstr>PowerPoint Presentation</vt:lpstr>
      <vt:lpstr>PowerPoint Presentation</vt:lpstr>
      <vt:lpstr>optical flow</vt:lpstr>
      <vt:lpstr>HOF Features</vt:lpstr>
      <vt:lpstr>Example: HOF Extraction</vt:lpstr>
      <vt:lpstr>Horn-Schunk Method</vt:lpstr>
      <vt:lpstr>Horn-Schunk Method</vt:lpstr>
      <vt:lpstr>Horn-Schunk Method</vt:lpstr>
      <vt:lpstr>Horn-Schunk Method</vt:lpstr>
      <vt:lpstr>Example: Optical Flow</vt:lpstr>
      <vt:lpstr>Optical Flow: Horn-Schunk Method</vt:lpstr>
      <vt:lpstr>Ego-motion subtraction</vt:lpstr>
      <vt:lpstr>Ego-motion Subtraction</vt:lpstr>
      <vt:lpstr>Ego-motion Subtraction:  Pinhole Camera Model</vt:lpstr>
      <vt:lpstr>Ego-motion Subtraction: Optical Flow  Induced by Camera Motion</vt:lpstr>
      <vt:lpstr>Ego-motion Subtraction: Requirements</vt:lpstr>
      <vt:lpstr>Ego-motion Subtraction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Silvia</dc:creator>
  <cp:lastModifiedBy>silvia</cp:lastModifiedBy>
  <cp:revision>259</cp:revision>
  <dcterms:created xsi:type="dcterms:W3CDTF">1601-01-01T00:00:00Z</dcterms:created>
  <dcterms:modified xsi:type="dcterms:W3CDTF">2021-08-27T16:51:57Z</dcterms:modified>
</cp:coreProperties>
</file>